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8288000" cy="10287000"/>
  <p:notesSz cx="6858000" cy="9144000"/>
  <p:embeddedFontLst>
    <p:embeddedFont>
      <p:font typeface="Open Sans" panose="020B0606030504020204" pitchFamily="34" charset="0"/>
      <p:regular r:id="rId10"/>
      <p:bold r:id="rId11"/>
      <p:italic r:id="rId12"/>
      <p:boldItalic r:id="rId13"/>
    </p:embeddedFont>
    <p:embeddedFont>
      <p:font typeface="Open Sans Bold" panose="020B0806030504020204" pitchFamily="34" charset="0"/>
      <p:regular r:id="rId14"/>
      <p:bold r:id="rId15"/>
    </p:embeddedFont>
    <p:embeddedFont>
      <p:font typeface="Open Sans Light" panose="020B0306030504020204" pitchFamily="34" charset="0"/>
      <p:regular r:id="rId16"/>
      <p:italic r:id="rId17"/>
    </p:embeddedFont>
    <p:embeddedFont>
      <p:font typeface="Rubik Bold" panose="020B0604020202020204" charset="-79"/>
      <p:regular r:id="rId18"/>
    </p:embeddedFont>
    <p:embeddedFont>
      <p:font typeface="Segoe UI" panose="020B0502040204020203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5A1CFD-E967-52C6-81EE-8A8C10B899AB}" v="127" dt="2026-01-21T15:15:35.876"/>
    <p1510:client id="{4D059D4E-D858-CB03-7344-220859FDF531}" v="31" dt="2026-01-22T11:40:59.546"/>
    <p1510:client id="{E18B952C-2FEE-59EF-4DAC-7FBE55E2A63A}" v="244" dt="2026-01-22T16:27:26.8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12.fntdata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23" Type="http://schemas.openxmlformats.org/officeDocument/2006/relationships/presProps" Target="presProp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5.fntdata"/><Relationship Id="rId22" Type="http://schemas.openxmlformats.org/officeDocument/2006/relationships/font" Target="fonts/font13.fntdata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F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6583" y="-2513474"/>
            <a:ext cx="14987845" cy="15452294"/>
            <a:chOff x="0" y="0"/>
            <a:chExt cx="78837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88370" cy="812800"/>
            </a:xfrm>
            <a:custGeom>
              <a:avLst/>
              <a:gdLst/>
              <a:ahLst/>
              <a:cxnLst/>
              <a:rect l="l" t="t" r="r" b="b"/>
              <a:pathLst>
                <a:path w="788370" h="812800">
                  <a:moveTo>
                    <a:pt x="394185" y="0"/>
                  </a:moveTo>
                  <a:cubicBezTo>
                    <a:pt x="176483" y="0"/>
                    <a:pt x="0" y="181951"/>
                    <a:pt x="0" y="406400"/>
                  </a:cubicBezTo>
                  <a:cubicBezTo>
                    <a:pt x="0" y="630849"/>
                    <a:pt x="176483" y="812800"/>
                    <a:pt x="394185" y="812800"/>
                  </a:cubicBezTo>
                  <a:cubicBezTo>
                    <a:pt x="611887" y="812800"/>
                    <a:pt x="788370" y="630849"/>
                    <a:pt x="788370" y="406400"/>
                  </a:cubicBezTo>
                  <a:cubicBezTo>
                    <a:pt x="788370" y="181951"/>
                    <a:pt x="611887" y="0"/>
                    <a:pt x="39418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85725" cap="sq">
              <a:gradFill>
                <a:gsLst>
                  <a:gs pos="0">
                    <a:srgbClr val="2C7897">
                      <a:alpha val="100000"/>
                    </a:srgbClr>
                  </a:gs>
                  <a:gs pos="100000">
                    <a:srgbClr val="3D9090">
                      <a:alpha val="100000"/>
                    </a:srgbClr>
                  </a:gs>
                </a:gsLst>
                <a:path path="circle">
                  <a:fillToRect l="50000" t="50000" r="50000" b="50000"/>
                </a:path>
              </a:gra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3910" y="57150"/>
              <a:ext cx="640550" cy="679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5179992" y="-2582647"/>
            <a:ext cx="19988086" cy="15452294"/>
            <a:chOff x="0" y="0"/>
            <a:chExt cx="1051385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051385" cy="812800"/>
            </a:xfrm>
            <a:custGeom>
              <a:avLst/>
              <a:gdLst/>
              <a:ahLst/>
              <a:cxnLst/>
              <a:rect l="l" t="t" r="r" b="b"/>
              <a:pathLst>
                <a:path w="1051385" h="812800">
                  <a:moveTo>
                    <a:pt x="525693" y="0"/>
                  </a:moveTo>
                  <a:cubicBezTo>
                    <a:pt x="235361" y="0"/>
                    <a:pt x="0" y="181951"/>
                    <a:pt x="0" y="406400"/>
                  </a:cubicBezTo>
                  <a:cubicBezTo>
                    <a:pt x="0" y="630849"/>
                    <a:pt x="235361" y="812800"/>
                    <a:pt x="525693" y="812800"/>
                  </a:cubicBezTo>
                  <a:cubicBezTo>
                    <a:pt x="816025" y="812800"/>
                    <a:pt x="1051385" y="630849"/>
                    <a:pt x="1051385" y="406400"/>
                  </a:cubicBezTo>
                  <a:cubicBezTo>
                    <a:pt x="1051385" y="181951"/>
                    <a:pt x="816025" y="0"/>
                    <a:pt x="525693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C7897">
                    <a:alpha val="100000"/>
                  </a:srgbClr>
                </a:gs>
                <a:gs pos="100000">
                  <a:srgbClr val="3D9090">
                    <a:alpha val="100000"/>
                  </a:srgbClr>
                </a:gs>
              </a:gsLst>
              <a:path path="circle">
                <a:fillToRect l="50000" t="50000" r="50000" b="50000"/>
              </a:path>
            </a:gra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98567" y="57150"/>
              <a:ext cx="854251" cy="679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171575" y="2239175"/>
            <a:ext cx="8252259" cy="57991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25"/>
              </a:lnSpc>
            </a:pPr>
            <a:r>
              <a:rPr lang="en-US" sz="12794" b="1">
                <a:solidFill>
                  <a:srgbClr val="FFFFFF"/>
                </a:solidFill>
                <a:latin typeface="Rubik Bold"/>
                <a:ea typeface="Rubik Bold"/>
                <a:cs typeface="Rubik Bold"/>
                <a:sym typeface="Rubik Bold"/>
              </a:rPr>
              <a:t>Events Calendar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091" y="-104089"/>
            <a:ext cx="18302742" cy="8826179"/>
            <a:chOff x="0" y="-19050"/>
            <a:chExt cx="4946105" cy="23269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46105" cy="2307930"/>
            </a:xfrm>
            <a:custGeom>
              <a:avLst/>
              <a:gdLst/>
              <a:ahLst/>
              <a:cxnLst/>
              <a:rect l="l" t="t" r="r" b="b"/>
              <a:pathLst>
                <a:path w="4946105" h="2307930">
                  <a:moveTo>
                    <a:pt x="13604" y="0"/>
                  </a:moveTo>
                  <a:lnTo>
                    <a:pt x="4932501" y="0"/>
                  </a:lnTo>
                  <a:cubicBezTo>
                    <a:pt x="4936109" y="0"/>
                    <a:pt x="4939569" y="1433"/>
                    <a:pt x="4942120" y="3985"/>
                  </a:cubicBezTo>
                  <a:cubicBezTo>
                    <a:pt x="4944672" y="6536"/>
                    <a:pt x="4946105" y="9996"/>
                    <a:pt x="4946105" y="13604"/>
                  </a:cubicBezTo>
                  <a:lnTo>
                    <a:pt x="4946105" y="2294326"/>
                  </a:lnTo>
                  <a:cubicBezTo>
                    <a:pt x="4946105" y="2301840"/>
                    <a:pt x="4940014" y="2307930"/>
                    <a:pt x="4932501" y="2307930"/>
                  </a:cubicBezTo>
                  <a:lnTo>
                    <a:pt x="13604" y="2307930"/>
                  </a:lnTo>
                  <a:cubicBezTo>
                    <a:pt x="6091" y="2307930"/>
                    <a:pt x="0" y="2301840"/>
                    <a:pt x="0" y="2294326"/>
                  </a:cubicBezTo>
                  <a:lnTo>
                    <a:pt x="0" y="13604"/>
                  </a:lnTo>
                  <a:cubicBezTo>
                    <a:pt x="0" y="6091"/>
                    <a:pt x="6091" y="0"/>
                    <a:pt x="1360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C7897">
                    <a:alpha val="100000"/>
                  </a:srgbClr>
                </a:gs>
                <a:gs pos="100000">
                  <a:srgbClr val="3D9090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4946105" cy="23269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275507" y="8969359"/>
            <a:ext cx="15736985" cy="930545"/>
            <a:chOff x="0" y="0"/>
            <a:chExt cx="20982647" cy="1240727"/>
          </a:xfrm>
        </p:grpSpPr>
        <p:sp>
          <p:nvSpPr>
            <p:cNvPr id="6" name="Freeform 6"/>
            <p:cNvSpPr/>
            <p:nvPr/>
          </p:nvSpPr>
          <p:spPr>
            <a:xfrm>
              <a:off x="0" y="162085"/>
              <a:ext cx="2756153" cy="941476"/>
            </a:xfrm>
            <a:custGeom>
              <a:avLst/>
              <a:gdLst/>
              <a:ahLst/>
              <a:cxnLst/>
              <a:rect l="l" t="t" r="r" b="b"/>
              <a:pathLst>
                <a:path w="2756153" h="941476">
                  <a:moveTo>
                    <a:pt x="0" y="0"/>
                  </a:moveTo>
                  <a:lnTo>
                    <a:pt x="2756153" y="0"/>
                  </a:lnTo>
                  <a:lnTo>
                    <a:pt x="2756153" y="941476"/>
                  </a:lnTo>
                  <a:lnTo>
                    <a:pt x="0" y="941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7"/>
            <p:cNvSpPr/>
            <p:nvPr/>
          </p:nvSpPr>
          <p:spPr>
            <a:xfrm>
              <a:off x="3276853" y="115443"/>
              <a:ext cx="2895584" cy="988118"/>
            </a:xfrm>
            <a:custGeom>
              <a:avLst/>
              <a:gdLst/>
              <a:ahLst/>
              <a:cxnLst/>
              <a:rect l="l" t="t" r="r" b="b"/>
              <a:pathLst>
                <a:path w="2895584" h="988118">
                  <a:moveTo>
                    <a:pt x="0" y="0"/>
                  </a:moveTo>
                  <a:lnTo>
                    <a:pt x="2895584" y="0"/>
                  </a:lnTo>
                  <a:lnTo>
                    <a:pt x="2895584" y="988118"/>
                  </a:lnTo>
                  <a:lnTo>
                    <a:pt x="0" y="9881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8"/>
            <p:cNvSpPr/>
            <p:nvPr/>
          </p:nvSpPr>
          <p:spPr>
            <a:xfrm>
              <a:off x="6693137" y="270294"/>
              <a:ext cx="2861367" cy="901276"/>
            </a:xfrm>
            <a:custGeom>
              <a:avLst/>
              <a:gdLst/>
              <a:ahLst/>
              <a:cxnLst/>
              <a:rect l="l" t="t" r="r" b="b"/>
              <a:pathLst>
                <a:path w="2861367" h="901276">
                  <a:moveTo>
                    <a:pt x="0" y="0"/>
                  </a:moveTo>
                  <a:lnTo>
                    <a:pt x="2861367" y="0"/>
                  </a:lnTo>
                  <a:lnTo>
                    <a:pt x="2861367" y="901276"/>
                  </a:lnTo>
                  <a:lnTo>
                    <a:pt x="0" y="9012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9"/>
            <p:cNvSpPr/>
            <p:nvPr/>
          </p:nvSpPr>
          <p:spPr>
            <a:xfrm>
              <a:off x="10075204" y="201137"/>
              <a:ext cx="4309179" cy="1039590"/>
            </a:xfrm>
            <a:custGeom>
              <a:avLst/>
              <a:gdLst/>
              <a:ahLst/>
              <a:cxnLst/>
              <a:rect l="l" t="t" r="r" b="b"/>
              <a:pathLst>
                <a:path w="4309179" h="1039590">
                  <a:moveTo>
                    <a:pt x="0" y="0"/>
                  </a:moveTo>
                  <a:lnTo>
                    <a:pt x="4309180" y="0"/>
                  </a:lnTo>
                  <a:lnTo>
                    <a:pt x="4309180" y="1039590"/>
                  </a:lnTo>
                  <a:lnTo>
                    <a:pt x="0" y="10395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17810321" y="79501"/>
              <a:ext cx="3172325" cy="1060002"/>
            </a:xfrm>
            <a:custGeom>
              <a:avLst/>
              <a:gdLst/>
              <a:ahLst/>
              <a:cxnLst/>
              <a:rect l="l" t="t" r="r" b="b"/>
              <a:pathLst>
                <a:path w="3172325" h="1060002">
                  <a:moveTo>
                    <a:pt x="0" y="0"/>
                  </a:moveTo>
                  <a:lnTo>
                    <a:pt x="3172326" y="0"/>
                  </a:lnTo>
                  <a:lnTo>
                    <a:pt x="3172326" y="1060003"/>
                  </a:lnTo>
                  <a:lnTo>
                    <a:pt x="0" y="106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14905084" y="0"/>
              <a:ext cx="2321038" cy="1103561"/>
            </a:xfrm>
            <a:custGeom>
              <a:avLst/>
              <a:gdLst/>
              <a:ahLst/>
              <a:cxnLst/>
              <a:rect l="l" t="t" r="r" b="b"/>
              <a:pathLst>
                <a:path w="2321038" h="1103561">
                  <a:moveTo>
                    <a:pt x="0" y="0"/>
                  </a:moveTo>
                  <a:lnTo>
                    <a:pt x="2321037" y="0"/>
                  </a:lnTo>
                  <a:lnTo>
                    <a:pt x="2321037" y="1103561"/>
                  </a:lnTo>
                  <a:lnTo>
                    <a:pt x="0" y="11035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8010" t="-15312" r="-8014" b="-14834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6973850" y="1711396"/>
            <a:ext cx="5455617" cy="75470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02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BPF Parliamentary Reception</a:t>
            </a: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03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BPF Part Presidents Dinner (invite only)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03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-  AREF/Yardi Webinar: The role of data and technology in real estate investment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0</a:t>
            </a: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IPF Sustainability Seminar: Regulations and Valuations Update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IPF Scotland: Environmental, Social, and Governance Seminar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04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-  AREF FutureGen Breakfast (Invite Only)</a:t>
            </a: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05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- BPF NPPF Consultation Series: General Roundtable</a:t>
            </a: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09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Glasgow Lunch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The </a:t>
            </a:r>
            <a:r>
              <a:rPr lang="en-US" sz="135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PropComms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Network: Managing MIPIM from Home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BPF Futures x Retail Board Panel and Networking Event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11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- BPF NPPF Consultation Series: Residential Roundtable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11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UKPA Welcome Webinar 2026</a:t>
            </a: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12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- BPF NPPF Consultation Series: Commercial and Employment Uses Roundtable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18 –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BPF Futures x </a:t>
            </a:r>
            <a:r>
              <a:rPr lang="en-US" sz="135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Lichfields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Planning Policy Panel </a:t>
            </a: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23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- BPF NPPF Consultation Series: Environmental Roundtable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Opportunity or Obstacle? What the Nature Restoration Fund means for the real estate sector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24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 - Unlocking Regional Potential: Planning, Housing &amp; Digital Innovation in the North (invite only)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"/>
              </a:rPr>
              <a:t>24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Aberdeen Lunch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Dundee Lunch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BPF Futures x BCLP NextGen Networking Breakfast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24-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AREF/IPF Long-Term Asset Funds (LTAFs) Seminar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25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IPF/SPR Seminar: The role of AI in the investment process: practical adoption and real world impact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25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– CEO breakfast (Invite only)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26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UKPA : Reframing value in Commercial Real Estate</a:t>
            </a:r>
          </a:p>
          <a:p>
            <a:pPr algn="l">
              <a:lnSpc>
                <a:spcPts val="1903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04515" y="-105650"/>
            <a:ext cx="9092316" cy="885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345"/>
              </a:lnSpc>
              <a:spcBef>
                <a:spcPct val="0"/>
              </a:spcBef>
            </a:pPr>
            <a:r>
              <a:rPr lang="en-US" sz="5246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Events Calendar 2026 - Q1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704515" y="92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January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263707" y="994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February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2427536" y="679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March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451679" y="1711396"/>
            <a:ext cx="4329326" cy="72937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13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IPF Seminar: Outlook for UK Property 2026</a:t>
            </a: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15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NHBC Affordable Innovators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Scottish Cities Week Networking Reception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19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- UKPA Industry Roundtable: Unlocking Market Confidence: How </a:t>
            </a:r>
            <a:r>
              <a:rPr lang="en-US" sz="135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PropTech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Makes Housing Demand Visible (invite only)</a:t>
            </a: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20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From Opportunity to Action: Real Estate’s Next Chapter in Innovation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21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IPF Scotland: Commercial Property Finance outlook Seminar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Regional Innovation Roadshow East &amp; South East: London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AREF Vision 2026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29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AREF Why Residential Should be part of a portfolio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UKPA Lunch &amp; Learn: Investment in 2026 and Beyond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28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IPF Scotland: Constructing the Future: Tackling Today’s Challenges for Tomorrow’s Growth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28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IPF Midlands: Ignite the Pyramid Seminar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29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IPF Annual Lunch 2026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29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AREF: Residential in a Wider Portfolio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29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BPF Futures Net Run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29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CEO breakfast (Invite only)</a:t>
            </a:r>
          </a:p>
          <a:p>
            <a:pPr algn="l">
              <a:lnSpc>
                <a:spcPts val="1903"/>
              </a:lnSpc>
            </a:pPr>
            <a:endParaRPr lang="en-US" sz="140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2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ts val="1902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2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3369035" y="1117396"/>
            <a:ext cx="4501617" cy="9168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03"/>
              </a:lnSpc>
            </a:pP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04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- AREF Fundamentals Session 4: Introduction to Fund Terms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04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UKPA: The Gift of 90 Minutes: An IWD Event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05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NHBC Wine Event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05 –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BPF Futures IWD Networking Breakfast Manchester</a:t>
            </a: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10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 - Annual Media Dinner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MIPIM 2026 - UK Cities Dinner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10- 11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MIPIM 2026 - UK CAP Themed Roundtables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MIPIM 2026 - UK Investor Breakfast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11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MIPIM 2026 - UK Government Roundtable - Inward investment into UK Real Estate 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11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- MIPIM 2026 - </a:t>
            </a:r>
            <a:r>
              <a:rPr lang="en-GB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Investing in UK real estate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 Bold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MIPIM 2026 – Building our Future Reception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12 –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BPF Futures Multi-Discipline IWD Panel and Networking </a:t>
            </a: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16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SPF Pre-Conference Dinner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17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SPF Annual Conference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Webinar: How to Launch and </a:t>
            </a:r>
            <a:r>
              <a:rPr lang="en-US" sz="135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Opreate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a RIF - AREF/BPF/INREV/IPF/ULI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IPF Northern Annual Lunch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27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 – AREF Webinar: Insights Unveiled: MSCI/AREF UK Property Fund Index Analysis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31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Inverness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Lunch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Resi Awards​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Later Living Conference ​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TBC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- Opportunity to Action: Finalizing UKPA’s Recommendations and Setting Next-Phase Priorities (invite only) </a:t>
            </a: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TBC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- Infrastructure of Everything </a:t>
            </a:r>
          </a:p>
          <a:p>
            <a:pPr>
              <a:lnSpc>
                <a:spcPts val="1903"/>
              </a:lnSpc>
            </a:pPr>
            <a:r>
              <a:rPr lang="en-US" sz="135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TBC-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AREF Just Transition Roundtable</a:t>
            </a:r>
          </a:p>
          <a:p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Arial"/>
              <a:buChar char="•"/>
            </a:pPr>
            <a:endParaRPr lang="en-US" sz="1100">
              <a:solidFill>
                <a:srgbClr val="242424"/>
              </a:solidFill>
              <a:highlight>
                <a:srgbClr val="FFFFFF"/>
              </a:highlight>
              <a:latin typeface="Segoe UI"/>
              <a:ea typeface="Open Sans"/>
              <a:cs typeface="Segoe UI"/>
            </a:endParaRPr>
          </a:p>
          <a:p>
            <a:pPr algn="l">
              <a:lnSpc>
                <a:spcPts val="1903"/>
              </a:lnSpc>
            </a:pP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091" y="-123734"/>
            <a:ext cx="18293742" cy="8762923"/>
            <a:chOff x="0" y="0"/>
            <a:chExt cx="4946105" cy="230793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46105" cy="2307930"/>
            </a:xfrm>
            <a:custGeom>
              <a:avLst/>
              <a:gdLst/>
              <a:ahLst/>
              <a:cxnLst/>
              <a:rect l="l" t="t" r="r" b="b"/>
              <a:pathLst>
                <a:path w="4946105" h="2307930">
                  <a:moveTo>
                    <a:pt x="13604" y="0"/>
                  </a:moveTo>
                  <a:lnTo>
                    <a:pt x="4932501" y="0"/>
                  </a:lnTo>
                  <a:cubicBezTo>
                    <a:pt x="4936109" y="0"/>
                    <a:pt x="4939569" y="1433"/>
                    <a:pt x="4942120" y="3985"/>
                  </a:cubicBezTo>
                  <a:cubicBezTo>
                    <a:pt x="4944672" y="6536"/>
                    <a:pt x="4946105" y="9996"/>
                    <a:pt x="4946105" y="13604"/>
                  </a:cubicBezTo>
                  <a:lnTo>
                    <a:pt x="4946105" y="2294326"/>
                  </a:lnTo>
                  <a:cubicBezTo>
                    <a:pt x="4946105" y="2301840"/>
                    <a:pt x="4940014" y="2307930"/>
                    <a:pt x="4932501" y="2307930"/>
                  </a:cubicBezTo>
                  <a:lnTo>
                    <a:pt x="13604" y="2307930"/>
                  </a:lnTo>
                  <a:cubicBezTo>
                    <a:pt x="6091" y="2307930"/>
                    <a:pt x="0" y="2301840"/>
                    <a:pt x="0" y="2294326"/>
                  </a:cubicBezTo>
                  <a:lnTo>
                    <a:pt x="0" y="13604"/>
                  </a:lnTo>
                  <a:cubicBezTo>
                    <a:pt x="0" y="6091"/>
                    <a:pt x="6091" y="0"/>
                    <a:pt x="1360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C7897">
                    <a:alpha val="100000"/>
                  </a:srgbClr>
                </a:gs>
                <a:gs pos="100000">
                  <a:srgbClr val="3D9090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4946105" cy="23269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275507" y="8969359"/>
            <a:ext cx="15736985" cy="930545"/>
            <a:chOff x="0" y="0"/>
            <a:chExt cx="20982647" cy="1240727"/>
          </a:xfrm>
        </p:grpSpPr>
        <p:sp>
          <p:nvSpPr>
            <p:cNvPr id="6" name="Freeform 6"/>
            <p:cNvSpPr/>
            <p:nvPr/>
          </p:nvSpPr>
          <p:spPr>
            <a:xfrm>
              <a:off x="0" y="162085"/>
              <a:ext cx="2756153" cy="941476"/>
            </a:xfrm>
            <a:custGeom>
              <a:avLst/>
              <a:gdLst/>
              <a:ahLst/>
              <a:cxnLst/>
              <a:rect l="l" t="t" r="r" b="b"/>
              <a:pathLst>
                <a:path w="2756153" h="941476">
                  <a:moveTo>
                    <a:pt x="0" y="0"/>
                  </a:moveTo>
                  <a:lnTo>
                    <a:pt x="2756153" y="0"/>
                  </a:lnTo>
                  <a:lnTo>
                    <a:pt x="2756153" y="941476"/>
                  </a:lnTo>
                  <a:lnTo>
                    <a:pt x="0" y="941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7"/>
            <p:cNvSpPr/>
            <p:nvPr/>
          </p:nvSpPr>
          <p:spPr>
            <a:xfrm>
              <a:off x="3276853" y="115443"/>
              <a:ext cx="2895584" cy="988118"/>
            </a:xfrm>
            <a:custGeom>
              <a:avLst/>
              <a:gdLst/>
              <a:ahLst/>
              <a:cxnLst/>
              <a:rect l="l" t="t" r="r" b="b"/>
              <a:pathLst>
                <a:path w="2895584" h="988118">
                  <a:moveTo>
                    <a:pt x="0" y="0"/>
                  </a:moveTo>
                  <a:lnTo>
                    <a:pt x="2895584" y="0"/>
                  </a:lnTo>
                  <a:lnTo>
                    <a:pt x="2895584" y="988118"/>
                  </a:lnTo>
                  <a:lnTo>
                    <a:pt x="0" y="9881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8"/>
            <p:cNvSpPr/>
            <p:nvPr/>
          </p:nvSpPr>
          <p:spPr>
            <a:xfrm>
              <a:off x="6693137" y="270294"/>
              <a:ext cx="2861367" cy="901276"/>
            </a:xfrm>
            <a:custGeom>
              <a:avLst/>
              <a:gdLst/>
              <a:ahLst/>
              <a:cxnLst/>
              <a:rect l="l" t="t" r="r" b="b"/>
              <a:pathLst>
                <a:path w="2861367" h="901276">
                  <a:moveTo>
                    <a:pt x="0" y="0"/>
                  </a:moveTo>
                  <a:lnTo>
                    <a:pt x="2861367" y="0"/>
                  </a:lnTo>
                  <a:lnTo>
                    <a:pt x="2861367" y="901276"/>
                  </a:lnTo>
                  <a:lnTo>
                    <a:pt x="0" y="9012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9"/>
            <p:cNvSpPr/>
            <p:nvPr/>
          </p:nvSpPr>
          <p:spPr>
            <a:xfrm>
              <a:off x="10075204" y="201137"/>
              <a:ext cx="4309179" cy="1039590"/>
            </a:xfrm>
            <a:custGeom>
              <a:avLst/>
              <a:gdLst/>
              <a:ahLst/>
              <a:cxnLst/>
              <a:rect l="l" t="t" r="r" b="b"/>
              <a:pathLst>
                <a:path w="4309179" h="1039590">
                  <a:moveTo>
                    <a:pt x="0" y="0"/>
                  </a:moveTo>
                  <a:lnTo>
                    <a:pt x="4309180" y="0"/>
                  </a:lnTo>
                  <a:lnTo>
                    <a:pt x="4309180" y="1039590"/>
                  </a:lnTo>
                  <a:lnTo>
                    <a:pt x="0" y="10395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17810321" y="79501"/>
              <a:ext cx="3172325" cy="1060002"/>
            </a:xfrm>
            <a:custGeom>
              <a:avLst/>
              <a:gdLst/>
              <a:ahLst/>
              <a:cxnLst/>
              <a:rect l="l" t="t" r="r" b="b"/>
              <a:pathLst>
                <a:path w="3172325" h="1060002">
                  <a:moveTo>
                    <a:pt x="0" y="0"/>
                  </a:moveTo>
                  <a:lnTo>
                    <a:pt x="3172326" y="0"/>
                  </a:lnTo>
                  <a:lnTo>
                    <a:pt x="3172326" y="1060003"/>
                  </a:lnTo>
                  <a:lnTo>
                    <a:pt x="0" y="106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14905084" y="0"/>
              <a:ext cx="2321038" cy="1103561"/>
            </a:xfrm>
            <a:custGeom>
              <a:avLst/>
              <a:gdLst/>
              <a:ahLst/>
              <a:cxnLst/>
              <a:rect l="l" t="t" r="r" b="b"/>
              <a:pathLst>
                <a:path w="2321038" h="1103561">
                  <a:moveTo>
                    <a:pt x="0" y="0"/>
                  </a:moveTo>
                  <a:lnTo>
                    <a:pt x="2321037" y="0"/>
                  </a:lnTo>
                  <a:lnTo>
                    <a:pt x="2321037" y="1103561"/>
                  </a:lnTo>
                  <a:lnTo>
                    <a:pt x="0" y="11035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8010" t="-15312" r="-8014" b="-14834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6964972" y="2628302"/>
            <a:ext cx="4501617" cy="1712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01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Edinburgh Dinner</a:t>
            </a:r>
          </a:p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13-14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Footprint+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19-21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</a:t>
            </a:r>
            <a:r>
              <a:rPr lang="en-US" sz="135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UKREiiF</a:t>
            </a:r>
            <a:endParaRPr lang="en-US" sz="1350" err="1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RE:UK Regional Lunch: Midlands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TBC- </a:t>
            </a:r>
          </a:p>
          <a:p>
            <a:pPr algn="l"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04515" y="407350"/>
            <a:ext cx="9092316" cy="885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345"/>
              </a:lnSpc>
              <a:spcBef>
                <a:spcPct val="0"/>
              </a:spcBef>
            </a:pPr>
            <a:r>
              <a:rPr lang="en-US" sz="5246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Events Calendar 2026 - Q2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704515" y="173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April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173707" y="173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May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2292536" y="173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June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402787" y="2628302"/>
            <a:ext cx="4329326" cy="14459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2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16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Build More Homes</a:t>
            </a:r>
          </a:p>
          <a:p>
            <a:pPr>
              <a:lnSpc>
                <a:spcPts val="1902"/>
              </a:lnSpc>
            </a:pPr>
            <a:r>
              <a:rPr lang="en-US" sz="1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</a:rPr>
              <a:t>TBC</a:t>
            </a:r>
            <a:r>
              <a:rPr lang="en-US" sz="140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– Re: UK/Historic England Conference</a:t>
            </a:r>
            <a:endParaRPr lang="en-US"/>
          </a:p>
          <a:p>
            <a:pPr>
              <a:lnSpc>
                <a:spcPts val="1902"/>
              </a:lnSpc>
            </a:pPr>
            <a:endParaRPr lang="en-US" sz="140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3423035" y="2628302"/>
            <a:ext cx="4501617" cy="22122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23-25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Housing</a:t>
            </a:r>
          </a:p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 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UNZ Awards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 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UKPA - RE:UK - The Innovation Showcase 2026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RE:UK Members Annual Summer Drinks Reception 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RE: Scotland Parliamentary Reception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091" y="-123734"/>
            <a:ext cx="18293742" cy="8762923"/>
            <a:chOff x="0" y="0"/>
            <a:chExt cx="4946105" cy="230793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46105" cy="2307930"/>
            </a:xfrm>
            <a:custGeom>
              <a:avLst/>
              <a:gdLst/>
              <a:ahLst/>
              <a:cxnLst/>
              <a:rect l="l" t="t" r="r" b="b"/>
              <a:pathLst>
                <a:path w="4946105" h="2307930">
                  <a:moveTo>
                    <a:pt x="13604" y="0"/>
                  </a:moveTo>
                  <a:lnTo>
                    <a:pt x="4932501" y="0"/>
                  </a:lnTo>
                  <a:cubicBezTo>
                    <a:pt x="4936109" y="0"/>
                    <a:pt x="4939569" y="1433"/>
                    <a:pt x="4942120" y="3985"/>
                  </a:cubicBezTo>
                  <a:cubicBezTo>
                    <a:pt x="4944672" y="6536"/>
                    <a:pt x="4946105" y="9996"/>
                    <a:pt x="4946105" y="13604"/>
                  </a:cubicBezTo>
                  <a:lnTo>
                    <a:pt x="4946105" y="2294326"/>
                  </a:lnTo>
                  <a:cubicBezTo>
                    <a:pt x="4946105" y="2301840"/>
                    <a:pt x="4940014" y="2307930"/>
                    <a:pt x="4932501" y="2307930"/>
                  </a:cubicBezTo>
                  <a:lnTo>
                    <a:pt x="13604" y="2307930"/>
                  </a:lnTo>
                  <a:cubicBezTo>
                    <a:pt x="6091" y="2307930"/>
                    <a:pt x="0" y="2301840"/>
                    <a:pt x="0" y="2294326"/>
                  </a:cubicBezTo>
                  <a:lnTo>
                    <a:pt x="0" y="13604"/>
                  </a:lnTo>
                  <a:cubicBezTo>
                    <a:pt x="0" y="6091"/>
                    <a:pt x="6091" y="0"/>
                    <a:pt x="1360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C7897">
                    <a:alpha val="100000"/>
                  </a:srgbClr>
                </a:gs>
                <a:gs pos="100000">
                  <a:srgbClr val="3D9090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4946105" cy="23269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275507" y="8969359"/>
            <a:ext cx="15736985" cy="930545"/>
            <a:chOff x="0" y="0"/>
            <a:chExt cx="20982647" cy="1240727"/>
          </a:xfrm>
        </p:grpSpPr>
        <p:sp>
          <p:nvSpPr>
            <p:cNvPr id="6" name="Freeform 6"/>
            <p:cNvSpPr/>
            <p:nvPr/>
          </p:nvSpPr>
          <p:spPr>
            <a:xfrm>
              <a:off x="0" y="162085"/>
              <a:ext cx="2756153" cy="941476"/>
            </a:xfrm>
            <a:custGeom>
              <a:avLst/>
              <a:gdLst/>
              <a:ahLst/>
              <a:cxnLst/>
              <a:rect l="l" t="t" r="r" b="b"/>
              <a:pathLst>
                <a:path w="2756153" h="941476">
                  <a:moveTo>
                    <a:pt x="0" y="0"/>
                  </a:moveTo>
                  <a:lnTo>
                    <a:pt x="2756153" y="0"/>
                  </a:lnTo>
                  <a:lnTo>
                    <a:pt x="2756153" y="941476"/>
                  </a:lnTo>
                  <a:lnTo>
                    <a:pt x="0" y="941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7"/>
            <p:cNvSpPr/>
            <p:nvPr/>
          </p:nvSpPr>
          <p:spPr>
            <a:xfrm>
              <a:off x="3276853" y="115443"/>
              <a:ext cx="2895584" cy="988118"/>
            </a:xfrm>
            <a:custGeom>
              <a:avLst/>
              <a:gdLst/>
              <a:ahLst/>
              <a:cxnLst/>
              <a:rect l="l" t="t" r="r" b="b"/>
              <a:pathLst>
                <a:path w="2895584" h="988118">
                  <a:moveTo>
                    <a:pt x="0" y="0"/>
                  </a:moveTo>
                  <a:lnTo>
                    <a:pt x="2895584" y="0"/>
                  </a:lnTo>
                  <a:lnTo>
                    <a:pt x="2895584" y="988118"/>
                  </a:lnTo>
                  <a:lnTo>
                    <a:pt x="0" y="9881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8"/>
            <p:cNvSpPr/>
            <p:nvPr/>
          </p:nvSpPr>
          <p:spPr>
            <a:xfrm>
              <a:off x="6693137" y="270294"/>
              <a:ext cx="2861367" cy="901276"/>
            </a:xfrm>
            <a:custGeom>
              <a:avLst/>
              <a:gdLst/>
              <a:ahLst/>
              <a:cxnLst/>
              <a:rect l="l" t="t" r="r" b="b"/>
              <a:pathLst>
                <a:path w="2861367" h="901276">
                  <a:moveTo>
                    <a:pt x="0" y="0"/>
                  </a:moveTo>
                  <a:lnTo>
                    <a:pt x="2861367" y="0"/>
                  </a:lnTo>
                  <a:lnTo>
                    <a:pt x="2861367" y="901276"/>
                  </a:lnTo>
                  <a:lnTo>
                    <a:pt x="0" y="9012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9"/>
            <p:cNvSpPr/>
            <p:nvPr/>
          </p:nvSpPr>
          <p:spPr>
            <a:xfrm>
              <a:off x="10075204" y="201137"/>
              <a:ext cx="4309179" cy="1039590"/>
            </a:xfrm>
            <a:custGeom>
              <a:avLst/>
              <a:gdLst/>
              <a:ahLst/>
              <a:cxnLst/>
              <a:rect l="l" t="t" r="r" b="b"/>
              <a:pathLst>
                <a:path w="4309179" h="1039590">
                  <a:moveTo>
                    <a:pt x="0" y="0"/>
                  </a:moveTo>
                  <a:lnTo>
                    <a:pt x="4309180" y="0"/>
                  </a:lnTo>
                  <a:lnTo>
                    <a:pt x="4309180" y="1039590"/>
                  </a:lnTo>
                  <a:lnTo>
                    <a:pt x="0" y="10395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17810321" y="79501"/>
              <a:ext cx="3172325" cy="1060002"/>
            </a:xfrm>
            <a:custGeom>
              <a:avLst/>
              <a:gdLst/>
              <a:ahLst/>
              <a:cxnLst/>
              <a:rect l="l" t="t" r="r" b="b"/>
              <a:pathLst>
                <a:path w="3172325" h="1060002">
                  <a:moveTo>
                    <a:pt x="0" y="0"/>
                  </a:moveTo>
                  <a:lnTo>
                    <a:pt x="3172326" y="0"/>
                  </a:lnTo>
                  <a:lnTo>
                    <a:pt x="3172326" y="1060003"/>
                  </a:lnTo>
                  <a:lnTo>
                    <a:pt x="0" y="106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14905084" y="0"/>
              <a:ext cx="2321038" cy="1103561"/>
            </a:xfrm>
            <a:custGeom>
              <a:avLst/>
              <a:gdLst/>
              <a:ahLst/>
              <a:cxnLst/>
              <a:rect l="l" t="t" r="r" b="b"/>
              <a:pathLst>
                <a:path w="2321038" h="1103561">
                  <a:moveTo>
                    <a:pt x="0" y="0"/>
                  </a:moveTo>
                  <a:lnTo>
                    <a:pt x="2321037" y="0"/>
                  </a:lnTo>
                  <a:lnTo>
                    <a:pt x="2321037" y="1103561"/>
                  </a:lnTo>
                  <a:lnTo>
                    <a:pt x="0" y="11035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8010" t="-15312" r="-8014" b="-14834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704515" y="407350"/>
            <a:ext cx="9092316" cy="885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345"/>
              </a:lnSpc>
              <a:spcBef>
                <a:spcPct val="0"/>
              </a:spcBef>
            </a:pPr>
            <a:r>
              <a:rPr lang="en-US" sz="5246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Events Calendar 2026 - Q3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704515" y="173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July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173707" y="173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August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2292536" y="173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September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402787" y="2628302"/>
            <a:ext cx="4329326" cy="24205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2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01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RICS Residential Property Conference</a:t>
            </a:r>
          </a:p>
          <a:p>
            <a:pPr algn="l">
              <a:lnSpc>
                <a:spcPts val="1902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RE:UK Annual Conference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2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RE:EK/UKPA -Summer Members Meet-up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2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RE:UK Finance, Tax and VAT committees joint meeting and summer drinks reception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2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 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RICS Residential Property Conference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3423035" y="2628302"/>
            <a:ext cx="4501617" cy="29432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1-2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 </a:t>
            </a:r>
            <a:r>
              <a:rPr lang="en-US" sz="135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RE:Futures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Conference </a:t>
            </a:r>
          </a:p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07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BTR Innovators 2026 with NHBC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09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</a:t>
            </a:r>
            <a:r>
              <a:rPr lang="en-US" sz="135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PropTech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Connect: UKPA Hub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NHBC wine event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UK:RE Committee Chairs Dinner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RE:UK Parliamentary Reception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RE:UK Sustainability Conference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 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Living UK Conference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3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 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Rental Living Summit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60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17">
            <a:extLst>
              <a:ext uri="{FF2B5EF4-FFF2-40B4-BE49-F238E27FC236}">
                <a16:creationId xmlns:a16="http://schemas.microsoft.com/office/drawing/2014/main" id="{3639AB32-F132-7147-C6E4-8339F9206924}"/>
              </a:ext>
            </a:extLst>
          </p:cNvPr>
          <p:cNvSpPr txBox="1"/>
          <p:nvPr/>
        </p:nvSpPr>
        <p:spPr>
          <a:xfrm>
            <a:off x="7250456" y="2628301"/>
            <a:ext cx="4329326" cy="12023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02"/>
              </a:lnSpc>
            </a:pPr>
            <a:r>
              <a:rPr lang="en-US" sz="135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</a:t>
            </a:r>
            <a:r>
              <a:rPr lang="en-US" sz="135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RE:Futures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Summer Social 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091" y="-5493"/>
            <a:ext cx="18293742" cy="8762923"/>
            <a:chOff x="0" y="0"/>
            <a:chExt cx="4946105" cy="230793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46105" cy="2307930"/>
            </a:xfrm>
            <a:custGeom>
              <a:avLst/>
              <a:gdLst/>
              <a:ahLst/>
              <a:cxnLst/>
              <a:rect l="l" t="t" r="r" b="b"/>
              <a:pathLst>
                <a:path w="4946105" h="2307930">
                  <a:moveTo>
                    <a:pt x="13604" y="0"/>
                  </a:moveTo>
                  <a:lnTo>
                    <a:pt x="4932501" y="0"/>
                  </a:lnTo>
                  <a:cubicBezTo>
                    <a:pt x="4936109" y="0"/>
                    <a:pt x="4939569" y="1433"/>
                    <a:pt x="4942120" y="3985"/>
                  </a:cubicBezTo>
                  <a:cubicBezTo>
                    <a:pt x="4944672" y="6536"/>
                    <a:pt x="4946105" y="9996"/>
                    <a:pt x="4946105" y="13604"/>
                  </a:cubicBezTo>
                  <a:lnTo>
                    <a:pt x="4946105" y="2294326"/>
                  </a:lnTo>
                  <a:cubicBezTo>
                    <a:pt x="4946105" y="2301840"/>
                    <a:pt x="4940014" y="2307930"/>
                    <a:pt x="4932501" y="2307930"/>
                  </a:cubicBezTo>
                  <a:lnTo>
                    <a:pt x="13604" y="2307930"/>
                  </a:lnTo>
                  <a:cubicBezTo>
                    <a:pt x="6091" y="2307930"/>
                    <a:pt x="0" y="2301840"/>
                    <a:pt x="0" y="2294326"/>
                  </a:cubicBezTo>
                  <a:lnTo>
                    <a:pt x="0" y="13604"/>
                  </a:lnTo>
                  <a:cubicBezTo>
                    <a:pt x="0" y="6091"/>
                    <a:pt x="6091" y="0"/>
                    <a:pt x="1360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C7897">
                    <a:alpha val="100000"/>
                  </a:srgbClr>
                </a:gs>
                <a:gs pos="100000">
                  <a:srgbClr val="3D9090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4946105" cy="23269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275507" y="8969359"/>
            <a:ext cx="15736985" cy="930545"/>
            <a:chOff x="0" y="0"/>
            <a:chExt cx="20982647" cy="1240727"/>
          </a:xfrm>
        </p:grpSpPr>
        <p:sp>
          <p:nvSpPr>
            <p:cNvPr id="6" name="Freeform 6"/>
            <p:cNvSpPr/>
            <p:nvPr/>
          </p:nvSpPr>
          <p:spPr>
            <a:xfrm>
              <a:off x="0" y="162085"/>
              <a:ext cx="2756153" cy="941476"/>
            </a:xfrm>
            <a:custGeom>
              <a:avLst/>
              <a:gdLst/>
              <a:ahLst/>
              <a:cxnLst/>
              <a:rect l="l" t="t" r="r" b="b"/>
              <a:pathLst>
                <a:path w="2756153" h="941476">
                  <a:moveTo>
                    <a:pt x="0" y="0"/>
                  </a:moveTo>
                  <a:lnTo>
                    <a:pt x="2756153" y="0"/>
                  </a:lnTo>
                  <a:lnTo>
                    <a:pt x="2756153" y="941476"/>
                  </a:lnTo>
                  <a:lnTo>
                    <a:pt x="0" y="941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7"/>
            <p:cNvSpPr/>
            <p:nvPr/>
          </p:nvSpPr>
          <p:spPr>
            <a:xfrm>
              <a:off x="3276853" y="115443"/>
              <a:ext cx="2895584" cy="988118"/>
            </a:xfrm>
            <a:custGeom>
              <a:avLst/>
              <a:gdLst/>
              <a:ahLst/>
              <a:cxnLst/>
              <a:rect l="l" t="t" r="r" b="b"/>
              <a:pathLst>
                <a:path w="2895584" h="988118">
                  <a:moveTo>
                    <a:pt x="0" y="0"/>
                  </a:moveTo>
                  <a:lnTo>
                    <a:pt x="2895584" y="0"/>
                  </a:lnTo>
                  <a:lnTo>
                    <a:pt x="2895584" y="988118"/>
                  </a:lnTo>
                  <a:lnTo>
                    <a:pt x="0" y="9881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8"/>
            <p:cNvSpPr/>
            <p:nvPr/>
          </p:nvSpPr>
          <p:spPr>
            <a:xfrm>
              <a:off x="6693137" y="270294"/>
              <a:ext cx="2861367" cy="901276"/>
            </a:xfrm>
            <a:custGeom>
              <a:avLst/>
              <a:gdLst/>
              <a:ahLst/>
              <a:cxnLst/>
              <a:rect l="l" t="t" r="r" b="b"/>
              <a:pathLst>
                <a:path w="2861367" h="901276">
                  <a:moveTo>
                    <a:pt x="0" y="0"/>
                  </a:moveTo>
                  <a:lnTo>
                    <a:pt x="2861367" y="0"/>
                  </a:lnTo>
                  <a:lnTo>
                    <a:pt x="2861367" y="901276"/>
                  </a:lnTo>
                  <a:lnTo>
                    <a:pt x="0" y="9012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9"/>
            <p:cNvSpPr/>
            <p:nvPr/>
          </p:nvSpPr>
          <p:spPr>
            <a:xfrm>
              <a:off x="10075204" y="201137"/>
              <a:ext cx="4309179" cy="1039590"/>
            </a:xfrm>
            <a:custGeom>
              <a:avLst/>
              <a:gdLst/>
              <a:ahLst/>
              <a:cxnLst/>
              <a:rect l="l" t="t" r="r" b="b"/>
              <a:pathLst>
                <a:path w="4309179" h="1039590">
                  <a:moveTo>
                    <a:pt x="0" y="0"/>
                  </a:moveTo>
                  <a:lnTo>
                    <a:pt x="4309180" y="0"/>
                  </a:lnTo>
                  <a:lnTo>
                    <a:pt x="4309180" y="1039590"/>
                  </a:lnTo>
                  <a:lnTo>
                    <a:pt x="0" y="10395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17810321" y="79501"/>
              <a:ext cx="3172325" cy="1060002"/>
            </a:xfrm>
            <a:custGeom>
              <a:avLst/>
              <a:gdLst/>
              <a:ahLst/>
              <a:cxnLst/>
              <a:rect l="l" t="t" r="r" b="b"/>
              <a:pathLst>
                <a:path w="3172325" h="1060002">
                  <a:moveTo>
                    <a:pt x="0" y="0"/>
                  </a:moveTo>
                  <a:lnTo>
                    <a:pt x="3172326" y="0"/>
                  </a:lnTo>
                  <a:lnTo>
                    <a:pt x="3172326" y="1060003"/>
                  </a:lnTo>
                  <a:lnTo>
                    <a:pt x="0" y="106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14905084" y="0"/>
              <a:ext cx="2321038" cy="1103561"/>
            </a:xfrm>
            <a:custGeom>
              <a:avLst/>
              <a:gdLst/>
              <a:ahLst/>
              <a:cxnLst/>
              <a:rect l="l" t="t" r="r" b="b"/>
              <a:pathLst>
                <a:path w="2321038" h="1103561">
                  <a:moveTo>
                    <a:pt x="0" y="0"/>
                  </a:moveTo>
                  <a:lnTo>
                    <a:pt x="2321037" y="0"/>
                  </a:lnTo>
                  <a:lnTo>
                    <a:pt x="2321037" y="1103561"/>
                  </a:lnTo>
                  <a:lnTo>
                    <a:pt x="0" y="11035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8010" t="-15312" r="-8014" b="-14834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6964972" y="2637827"/>
            <a:ext cx="4501617" cy="30600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Housing Investment and Delivery Symposium</a:t>
            </a:r>
          </a:p>
          <a:p>
            <a:pPr algn="l">
              <a:lnSpc>
                <a:spcPts val="1960"/>
              </a:lnSpc>
            </a:pP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17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RE:Futures Pre RE:UK Dinner Reception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60"/>
              </a:lnSpc>
            </a:pP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17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RE:UK Annual Dinner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60"/>
              </a:lnSpc>
            </a:pP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19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 - Northern Dinner in Manchester 2026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60"/>
              </a:lnSpc>
            </a:pP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19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MHCLG’s Digital Planning </a:t>
            </a:r>
            <a:r>
              <a:rPr lang="en-US" sz="135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Programme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Birmingham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60"/>
              </a:lnSpc>
            </a:pP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20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MHCLG’s Digital Planning </a:t>
            </a:r>
            <a:r>
              <a:rPr lang="en-US" sz="135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Programme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Manchester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60"/>
              </a:lnSpc>
            </a:pP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TBC</a:t>
            </a: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RE:UK Northern: Region Annual Dinner 2025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60"/>
              </a:lnSpc>
            </a:pP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UK </a:t>
            </a:r>
            <a:r>
              <a:rPr lang="en-US" sz="135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PropTech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Awards 2026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60"/>
              </a:lnSpc>
            </a:pPr>
            <a:r>
              <a:rPr lang="en-US" sz="135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 Bold"/>
              </a:rPr>
              <a:t>TBC</a:t>
            </a:r>
            <a:r>
              <a:rPr lang="en-US" sz="135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RE:UK Northern: Region Annual Dinner 2025</a:t>
            </a:r>
            <a:endParaRPr lang="en-US" sz="135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60"/>
              </a:lnSpc>
            </a:pPr>
            <a:endParaRPr lang="en-US"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60"/>
              </a:lnSpc>
            </a:pPr>
            <a:endParaRPr lang="en-US"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60"/>
              </a:lnSpc>
            </a:pPr>
            <a:endParaRPr lang="en-US"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04515" y="408891"/>
            <a:ext cx="9092316" cy="885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345"/>
              </a:lnSpc>
              <a:spcBef>
                <a:spcPct val="0"/>
              </a:spcBef>
            </a:pPr>
            <a:r>
              <a:rPr lang="en-US" sz="5246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Events Calendar 2026 - Q4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704515" y="173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October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173707" y="173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November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2292536" y="1732952"/>
            <a:ext cx="5162484" cy="62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5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December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402787" y="2628302"/>
            <a:ext cx="4329326" cy="3395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2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- Love to Rent Awards</a:t>
            </a:r>
          </a:p>
          <a:p>
            <a:pPr algn="l">
              <a:lnSpc>
                <a:spcPts val="1902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5-7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EXPO 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2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08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RE: Futures Pre </a:t>
            </a:r>
            <a:r>
              <a:rPr lang="en-US" sz="135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RE:Scotland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Dinner Reception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2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08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</a:t>
            </a:r>
            <a:r>
              <a:rPr lang="en-US" sz="135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RE:Scotland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Annual Dinner 2026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2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IPF Midlands Annual Dinner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2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 </a:t>
            </a: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"/>
              </a:rPr>
              <a:t>–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RE:UK Regional Lunch: Yorkshire &amp; North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2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– </a:t>
            </a:r>
            <a:r>
              <a:rPr lang="en-US" sz="135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Re:UkMidlands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Annual Dinner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ts val="1902"/>
              </a:lnSpc>
            </a:pP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 </a:t>
            </a:r>
            <a:r>
              <a:rPr lang="en-US" sz="135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"/>
              </a:rPr>
              <a:t>– </a:t>
            </a:r>
            <a:r>
              <a:rPr lang="en-US" sz="135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RE:UK Yorkshire &amp; North East Lunch 2025</a:t>
            </a:r>
            <a:endParaRPr lang="en-US" sz="135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902"/>
              </a:lnSpc>
            </a:pPr>
            <a:endParaRPr lang="en-US" sz="1358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3423035" y="2628302"/>
            <a:ext cx="4501617" cy="717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3"/>
              </a:lnSpc>
            </a:pPr>
            <a:r>
              <a:rPr lang="en-US" sz="1359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9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Student Accommodation Conference &amp; Awards</a:t>
            </a:r>
          </a:p>
          <a:p>
            <a:pPr algn="l">
              <a:lnSpc>
                <a:spcPts val="1903"/>
              </a:lnSpc>
            </a:pPr>
            <a:r>
              <a:rPr lang="en-US" sz="1359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TBC</a:t>
            </a:r>
            <a:r>
              <a:rPr lang="en-US" sz="1359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- UK:RE /POS Planning Conference</a:t>
            </a:r>
          </a:p>
          <a:p>
            <a:pPr algn="l">
              <a:lnSpc>
                <a:spcPts val="1903"/>
              </a:lnSpc>
            </a:pPr>
            <a:endParaRPr lang="en-US" sz="1359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60B4276FF4474E8C634CFC3EB1D6EA" ma:contentTypeVersion="19" ma:contentTypeDescription="Create a new document." ma:contentTypeScope="" ma:versionID="be4a9d292b2b2ca4469284b5411f9a10">
  <xsd:schema xmlns:xsd="http://www.w3.org/2001/XMLSchema" xmlns:xs="http://www.w3.org/2001/XMLSchema" xmlns:p="http://schemas.microsoft.com/office/2006/metadata/properties" xmlns:ns2="89282885-2a61-4f59-8308-712f1b3cd72c" xmlns:ns3="34bdd6cc-41ee-41af-a12a-0d98a08be581" targetNamespace="http://schemas.microsoft.com/office/2006/metadata/properties" ma:root="true" ma:fieldsID="da0e90a4c012b84a404690f4ed3fd0b5" ns2:_="" ns3:_="">
    <xsd:import namespace="89282885-2a61-4f59-8308-712f1b3cd72c"/>
    <xsd:import namespace="34bdd6cc-41ee-41af-a12a-0d98a08be58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282885-2a61-4f59-8308-712f1b3cd72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2a4a335-ab24-4e68-8dc6-00cf44973815}" ma:internalName="TaxCatchAll" ma:showField="CatchAllData" ma:web="89282885-2a61-4f59-8308-712f1b3cd7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dd6cc-41ee-41af-a12a-0d98a08be5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572ff15-131d-4eef-a922-27e9562486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bdd6cc-41ee-41af-a12a-0d98a08be581">
      <Terms xmlns="http://schemas.microsoft.com/office/infopath/2007/PartnerControls"/>
    </lcf76f155ced4ddcb4097134ff3c332f>
    <TaxCatchAll xmlns="89282885-2a61-4f59-8308-712f1b3cd72c" xsi:nil="true"/>
  </documentManagement>
</p:properties>
</file>

<file path=customXml/itemProps1.xml><?xml version="1.0" encoding="utf-8"?>
<ds:datastoreItem xmlns:ds="http://schemas.openxmlformats.org/officeDocument/2006/customXml" ds:itemID="{C65BD446-C130-4333-B6E2-EAC4D1E80398}">
  <ds:schemaRefs>
    <ds:schemaRef ds:uri="34bdd6cc-41ee-41af-a12a-0d98a08be581"/>
    <ds:schemaRef ds:uri="89282885-2a61-4f59-8308-712f1b3cd72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86BE692-0F24-4CCA-B234-8FE8F4F28B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2B4008-10C6-4FB2-A915-9F6ADC7B01D2}">
  <ds:schemaRefs>
    <ds:schemaRef ds:uri="34bdd6cc-41ee-41af-a12a-0d98a08be581"/>
    <ds:schemaRef ds:uri="89282885-2a61-4f59-8308-712f1b3cd72c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BPF Events Calendar 2026</dc:title>
  <cp:revision>25</cp:revision>
  <dcterms:created xsi:type="dcterms:W3CDTF">2006-08-16T00:00:00Z</dcterms:created>
  <dcterms:modified xsi:type="dcterms:W3CDTF">2026-01-22T18:23:08Z</dcterms:modified>
  <dc:identifier>DAG9p4IUfWY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0x0101007660B4276FF4474E8C634CFC3EB1D6EA</vt:lpwstr>
  </property>
  <property fmtid="{D5CDD505-2E9C-101B-9397-08002B2CF9AE}" pid="3" name="MediaServiceImageTags">
    <vt:lpwstr/>
  </property>
</Properties>
</file>