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2" r:id="rId2"/>
    <p:sldId id="347" r:id="rId3"/>
    <p:sldId id="312" r:id="rId4"/>
    <p:sldId id="432" r:id="rId5"/>
    <p:sldId id="398" r:id="rId6"/>
    <p:sldId id="400" r:id="rId7"/>
    <p:sldId id="401" r:id="rId8"/>
    <p:sldId id="471" r:id="rId9"/>
    <p:sldId id="380" r:id="rId10"/>
    <p:sldId id="474" r:id="rId11"/>
    <p:sldId id="481" r:id="rId12"/>
    <p:sldId id="472" r:id="rId13"/>
    <p:sldId id="476" r:id="rId14"/>
    <p:sldId id="475" r:id="rId15"/>
    <p:sldId id="473" r:id="rId16"/>
    <p:sldId id="477" r:id="rId17"/>
    <p:sldId id="478" r:id="rId18"/>
    <p:sldId id="480" r:id="rId19"/>
    <p:sldId id="464" r:id="rId20"/>
    <p:sldId id="465" r:id="rId21"/>
    <p:sldId id="466" r:id="rId22"/>
    <p:sldId id="467" r:id="rId23"/>
    <p:sldId id="468" r:id="rId24"/>
    <p:sldId id="469" r:id="rId25"/>
    <p:sldId id="470" r:id="rId26"/>
    <p:sldId id="396" r:id="rId27"/>
    <p:sldId id="345" r:id="rId28"/>
  </p:sldIdLst>
  <p:sldSz cx="12192000" cy="6858000"/>
  <p:notesSz cx="9944100" cy="6805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7" userDrawn="1">
          <p15:clr>
            <a:srgbClr val="A4A3A4"/>
          </p15:clr>
        </p15:guide>
        <p15:guide id="2" orient="horz" pos="527" userDrawn="1">
          <p15:clr>
            <a:srgbClr val="A4A3A4"/>
          </p15:clr>
        </p15:guide>
        <p15:guide id="3" pos="4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82BB"/>
    <a:srgbClr val="558ED5"/>
    <a:srgbClr val="169FDB"/>
    <a:srgbClr val="5FBEB5"/>
    <a:srgbClr val="3FAD8C"/>
    <a:srgbClr val="41A037"/>
    <a:srgbClr val="4F504F"/>
    <a:srgbClr val="474746"/>
    <a:srgbClr val="595959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8" autoAdjust="0"/>
    <p:restoredTop sz="94624" autoAdjust="0"/>
  </p:normalViewPr>
  <p:slideViewPr>
    <p:cSldViewPr snapToGrid="0" snapToObjects="1">
      <p:cViewPr varScale="1">
        <p:scale>
          <a:sx n="110" d="100"/>
          <a:sy n="110" d="100"/>
        </p:scale>
        <p:origin x="588" y="102"/>
      </p:cViewPr>
      <p:guideLst>
        <p:guide orient="horz" pos="867"/>
        <p:guide orient="horz" pos="527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18" d="100"/>
          <a:sy n="118" d="100"/>
        </p:scale>
        <p:origin x="20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Portlock" userId="8d14e684528e014c" providerId="LiveId" clId="{1BE90EA5-86B4-444F-8472-9057AF43FFCD}"/>
    <pc:docChg chg="modSld">
      <pc:chgData name="Rachel Portlock" userId="8d14e684528e014c" providerId="LiveId" clId="{1BE90EA5-86B4-444F-8472-9057AF43FFCD}" dt="2019-02-05T13:21:35.095" v="52" actId="1076"/>
      <pc:docMkLst>
        <pc:docMk/>
      </pc:docMkLst>
      <pc:sldChg chg="modSp">
        <pc:chgData name="Rachel Portlock" userId="8d14e684528e014c" providerId="LiveId" clId="{1BE90EA5-86B4-444F-8472-9057AF43FFCD}" dt="2019-02-05T13:20:41.187" v="50" actId="6549"/>
        <pc:sldMkLst>
          <pc:docMk/>
          <pc:sldMk cId="3344005857" sldId="387"/>
        </pc:sldMkLst>
        <pc:spChg chg="mod">
          <ac:chgData name="Rachel Portlock" userId="8d14e684528e014c" providerId="LiveId" clId="{1BE90EA5-86B4-444F-8472-9057AF43FFCD}" dt="2019-02-05T13:20:41.187" v="50" actId="6549"/>
          <ac:spMkLst>
            <pc:docMk/>
            <pc:sldMk cId="3344005857" sldId="387"/>
            <ac:spMk id="3" creationId="{00000000-0000-0000-0000-000000000000}"/>
          </ac:spMkLst>
        </pc:spChg>
      </pc:sldChg>
      <pc:sldChg chg="modSp">
        <pc:chgData name="Rachel Portlock" userId="8d14e684528e014c" providerId="LiveId" clId="{1BE90EA5-86B4-444F-8472-9057AF43FFCD}" dt="2019-02-05T13:21:35.095" v="52" actId="1076"/>
        <pc:sldMkLst>
          <pc:docMk/>
          <pc:sldMk cId="4075818497" sldId="388"/>
        </pc:sldMkLst>
        <pc:picChg chg="mod">
          <ac:chgData name="Rachel Portlock" userId="8d14e684528e014c" providerId="LiveId" clId="{1BE90EA5-86B4-444F-8472-9057AF43FFCD}" dt="2019-02-05T13:21:35.095" v="52" actId="1076"/>
          <ac:picMkLst>
            <pc:docMk/>
            <pc:sldMk cId="4075818497" sldId="388"/>
            <ac:picMk id="7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9110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2689" y="0"/>
            <a:ext cx="4309110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F04D9-8FA8-4515-8C2A-B7E3BDFC4166}" type="datetimeFigureOut">
              <a:rPr lang="en-GB" smtClean="0"/>
              <a:t>20/08/2019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64151"/>
            <a:ext cx="4309110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2689" y="6464151"/>
            <a:ext cx="4309110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A1BAA-584B-4456-BBE3-6113A35F1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349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9110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2689" y="0"/>
            <a:ext cx="4309110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D81F9-1248-8A47-9BCE-66F3F4543F29}" type="datetimeFigureOut">
              <a:rPr lang="en-US" smtClean="0"/>
              <a:pPr/>
              <a:t>8/20/2019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05100" y="511175"/>
            <a:ext cx="45339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411" y="3232667"/>
            <a:ext cx="7955279" cy="306252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64151"/>
            <a:ext cx="4309110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2689" y="6464151"/>
            <a:ext cx="4309110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B39FA-D2A0-F249-BEFF-576938A515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02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B39FA-D2A0-F249-BEFF-576938A5153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199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855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107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814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0D3285C-8815-1B40-8EE9-5B5A1F1CD9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 crop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128" y="-1"/>
            <a:ext cx="4943872" cy="682150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 userDrawn="1">
            <p:ph type="ctrTitle"/>
          </p:nvPr>
        </p:nvSpPr>
        <p:spPr>
          <a:xfrm>
            <a:off x="644296" y="893065"/>
            <a:ext cx="8946273" cy="339409"/>
          </a:xfrm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ts val="2600"/>
              </a:lnSpc>
              <a:defRPr sz="3200" baseline="0"/>
            </a:lvl1pPr>
          </a:lstStyle>
          <a:p>
            <a:pPr algn="l">
              <a:lnSpc>
                <a:spcPts val="2600"/>
              </a:lnSpc>
            </a:pPr>
            <a:r>
              <a:rPr lang="en-US" sz="2400" dirty="0">
                <a:latin typeface="Trebuchet MS"/>
                <a:cs typeface="Trebuchet MS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727319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879E8FC-E0FE-0942-876E-A6F361FD4008}" type="datetimeFigureOut">
              <a:rPr lang="en-US" smtClean="0"/>
              <a:pPr/>
              <a:t>8/20/2019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0D3285C-8815-1B40-8EE9-5B5A1F1CD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512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879E8FC-E0FE-0942-876E-A6F361FD4008}" type="datetimeFigureOut">
              <a:rPr lang="en-US" smtClean="0"/>
              <a:pPr/>
              <a:t>8/20/2019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0D3285C-8815-1B40-8EE9-5B5A1F1CD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257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027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414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005842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117273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0D3285C-8815-1B40-8EE9-5B5A1F1CD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615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09600" y="1197033"/>
            <a:ext cx="10972800" cy="0"/>
          </a:xfrm>
          <a:prstGeom prst="line">
            <a:avLst/>
          </a:prstGeom>
          <a:ln w="38100" cmpd="sng">
            <a:solidFill>
              <a:srgbClr val="3FAD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37275"/>
            <a:ext cx="2043953" cy="82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03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0D3285C-8815-1B40-8EE9-5B5A1F1CD9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7751"/>
            <a:ext cx="1961672" cy="105024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903817" y="6348286"/>
            <a:ext cx="384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002060"/>
                </a:solidFill>
              </a:rPr>
              <a:t>Slido.com</a:t>
            </a:r>
            <a:r>
              <a:rPr lang="en-GB" sz="1800" b="1" baseline="0" dirty="0">
                <a:solidFill>
                  <a:srgbClr val="002060"/>
                </a:solidFill>
              </a:rPr>
              <a:t> - </a:t>
            </a:r>
            <a:r>
              <a:rPr lang="en-GB" sz="1800" b="1" baseline="0" dirty="0">
                <a:solidFill>
                  <a:srgbClr val="FF0000"/>
                </a:solidFill>
              </a:rPr>
              <a:t>r</a:t>
            </a:r>
            <a:r>
              <a:rPr lang="en-GB" sz="1800" b="1" dirty="0">
                <a:solidFill>
                  <a:srgbClr val="FF0000"/>
                </a:solidFill>
              </a:rPr>
              <a:t>ef: </a:t>
            </a:r>
            <a:r>
              <a:rPr lang="en-GB" sz="1800" b="1" dirty="0" smtClean="0">
                <a:solidFill>
                  <a:srgbClr val="FF0000"/>
                </a:solidFill>
              </a:rPr>
              <a:t>#FFL3</a:t>
            </a:r>
            <a:endParaRPr lang="en-GB" sz="1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2958" y="6348286"/>
            <a:ext cx="2391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Proudly sponsored by: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1960" y="6376861"/>
            <a:ext cx="2437833" cy="29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76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0D3285C-8815-1B40-8EE9-5B5A1F1CD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27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4861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372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879E8FC-E0FE-0942-876E-A6F361FD4008}" type="datetimeFigureOut">
              <a:rPr lang="en-US" smtClean="0"/>
              <a:pPr/>
              <a:t>8/20/2019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0D3285C-8815-1B40-8EE9-5B5A1F1CD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4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922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1476"/>
            <a:ext cx="10972800" cy="447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2916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852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49" r:id="rId3"/>
    <p:sldLayoutId id="2147483654" r:id="rId4"/>
    <p:sldLayoutId id="2147483650" r:id="rId5"/>
    <p:sldLayoutId id="2147483651" r:id="rId6"/>
    <p:sldLayoutId id="2147483653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Calibri" pitchFamily="34" charset="0"/>
        <a:buChar char="—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Calibri" pitchFamily="34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Alex.moss.1@city.ac.uk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cass.city.ac.uk/faculties-and-research/centres/real-estate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99283"/>
            <a:ext cx="12192000" cy="950558"/>
          </a:xfrm>
          <a:prstGeom prst="rect">
            <a:avLst/>
          </a:prstGeom>
          <a:solidFill>
            <a:srgbClr val="5FBEB5">
              <a:alpha val="14000"/>
            </a:srgb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r>
              <a:rPr lang="en-GB" sz="2400" b="1" dirty="0">
                <a:latin typeface="Trebuchet MS"/>
                <a:cs typeface="Trebuchet MS"/>
              </a:rPr>
              <a:t>To ask questions during this event please search Slido.com into your web-browser and enter the code </a:t>
            </a:r>
            <a:r>
              <a:rPr lang="en-GB" sz="2400" b="1" dirty="0" smtClean="0">
                <a:latin typeface="Trebuchet MS"/>
                <a:cs typeface="Trebuchet MS"/>
              </a:rPr>
              <a:t>#</a:t>
            </a:r>
            <a:r>
              <a:rPr lang="en-GB" sz="24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FFL3</a:t>
            </a:r>
            <a:endParaRPr lang="en-GB" sz="2400" b="1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71625"/>
            <a:ext cx="12192000" cy="4080238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1571625"/>
            <a:ext cx="12192000" cy="4080237"/>
          </a:xfrm>
          <a:prstGeom prst="rect">
            <a:avLst/>
          </a:prstGeom>
          <a:solidFill>
            <a:schemeClr val="bg1">
              <a:lumMod val="65000"/>
              <a:alpha val="45000"/>
            </a:scheme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endParaRPr lang="en-US" sz="3400" b="1" dirty="0">
              <a:latin typeface="Trebuchet MS"/>
              <a:cs typeface="Trebuchet MS"/>
            </a:endParaRPr>
          </a:p>
          <a:p>
            <a:pPr algn="ctr"/>
            <a:r>
              <a:rPr lang="en-GB" sz="6000" b="1" dirty="0">
                <a:solidFill>
                  <a:schemeClr val="bg1"/>
                </a:solidFill>
              </a:rPr>
              <a:t>AREF </a:t>
            </a:r>
            <a:r>
              <a:rPr lang="en-GB" sz="6000" b="1" dirty="0" smtClean="0">
                <a:solidFill>
                  <a:schemeClr val="bg1"/>
                </a:solidFill>
              </a:rPr>
              <a:t>FutureGen Network</a:t>
            </a:r>
            <a:endParaRPr lang="en-GB" sz="6000" b="1" dirty="0">
              <a:solidFill>
                <a:schemeClr val="bg1"/>
              </a:solidFill>
            </a:endParaRPr>
          </a:p>
          <a:p>
            <a:pPr algn="ctr"/>
            <a:r>
              <a:rPr lang="en-GB" sz="6000" b="1" dirty="0" smtClean="0">
                <a:solidFill>
                  <a:schemeClr val="bg1"/>
                </a:solidFill>
              </a:rPr>
              <a:t>Back to Basics – </a:t>
            </a:r>
            <a:endParaRPr lang="en-GB" sz="6000" b="1" dirty="0">
              <a:solidFill>
                <a:schemeClr val="bg1"/>
              </a:solidFill>
            </a:endParaRPr>
          </a:p>
          <a:p>
            <a:pPr algn="ctr"/>
            <a:r>
              <a:rPr lang="en-GB" sz="6000" b="1" dirty="0" smtClean="0">
                <a:solidFill>
                  <a:schemeClr val="bg1"/>
                </a:solidFill>
              </a:rPr>
              <a:t>Fund Deployment &amp; Launch</a:t>
            </a:r>
            <a:endParaRPr lang="en-GB" sz="3200" b="1" dirty="0">
              <a:solidFill>
                <a:schemeClr val="bg1"/>
              </a:solidFill>
            </a:endParaRPr>
          </a:p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Wednesday </a:t>
            </a:r>
            <a:r>
              <a:rPr lang="en-GB" sz="3600" b="1" dirty="0" smtClean="0">
                <a:solidFill>
                  <a:schemeClr val="bg1"/>
                </a:solidFill>
              </a:rPr>
              <a:t>21</a:t>
            </a:r>
            <a:r>
              <a:rPr lang="en-GB" sz="3600" b="1" baseline="30000" dirty="0" smtClean="0">
                <a:solidFill>
                  <a:schemeClr val="bg1"/>
                </a:solidFill>
              </a:rPr>
              <a:t>st</a:t>
            </a:r>
            <a:r>
              <a:rPr lang="en-GB" sz="3600" b="1" dirty="0" smtClean="0">
                <a:solidFill>
                  <a:schemeClr val="bg1"/>
                </a:solidFill>
              </a:rPr>
              <a:t> August </a:t>
            </a:r>
            <a:r>
              <a:rPr lang="en-GB" sz="3600" b="1" dirty="0" smtClean="0">
                <a:solidFill>
                  <a:schemeClr val="bg1"/>
                </a:solidFill>
              </a:rPr>
              <a:t>2019</a:t>
            </a:r>
            <a:endParaRPr lang="en-GB" sz="3600" dirty="0">
              <a:solidFill>
                <a:schemeClr val="bg1"/>
              </a:solidFill>
            </a:endParaRPr>
          </a:p>
          <a:p>
            <a:pPr algn="ctr"/>
            <a:endParaRPr lang="en-US" sz="3400" b="1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2641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274640"/>
            <a:ext cx="10850562" cy="1101723"/>
          </a:xfrm>
        </p:spPr>
        <p:txBody>
          <a:bodyPr>
            <a:noAutofit/>
          </a:bodyPr>
          <a:lstStyle/>
          <a:p>
            <a:r>
              <a:rPr lang="en-GB" sz="3600" b="1" dirty="0"/>
              <a:t>The most important thing to consider when launching a fund?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1838" y="2856411"/>
            <a:ext cx="10850562" cy="1036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b="1" dirty="0" smtClean="0"/>
              <a:t>The Client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330764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274640"/>
            <a:ext cx="10850562" cy="1101723"/>
          </a:xfrm>
        </p:spPr>
        <p:txBody>
          <a:bodyPr>
            <a:noAutofit/>
          </a:bodyPr>
          <a:lstStyle/>
          <a:p>
            <a:r>
              <a:rPr lang="en-GB" sz="3600" b="1" dirty="0"/>
              <a:t>What’s does the client focus on when investing in a fund?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547" y="1386640"/>
            <a:ext cx="10850562" cy="447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b="1" dirty="0" smtClean="0"/>
              <a:t>Clients want everything</a:t>
            </a:r>
            <a:r>
              <a:rPr lang="en-GB" sz="3000" b="1" dirty="0"/>
              <a:t>…</a:t>
            </a:r>
          </a:p>
          <a:p>
            <a:pPr marL="228600" indent="-2286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000" dirty="0"/>
              <a:t>Strategy: 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It’s a sure thing and it can’t fail.</a:t>
            </a:r>
          </a:p>
          <a:p>
            <a:pPr marL="228600" indent="-2286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000" dirty="0"/>
              <a:t>Team: 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Marvel superheroes</a:t>
            </a:r>
          </a:p>
          <a:p>
            <a:pPr marL="228600" indent="-2286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000" dirty="0"/>
              <a:t>Returns: 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Guaranteed please!</a:t>
            </a:r>
          </a:p>
          <a:p>
            <a:pPr marL="228600" indent="-2286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000" dirty="0"/>
              <a:t>Risk: 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None!</a:t>
            </a:r>
          </a:p>
          <a:p>
            <a:pPr marL="228600" indent="-2286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000" dirty="0"/>
              <a:t>Service: 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Incredible customer experiences- can I visit the assets?</a:t>
            </a:r>
          </a:p>
          <a:p>
            <a:pPr marL="228600" indent="-2286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000" dirty="0"/>
              <a:t>Fees: 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 thanks.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231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274640"/>
            <a:ext cx="10850562" cy="1101723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What we aim to deliver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231" y="1386640"/>
            <a:ext cx="10972800" cy="44722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/>
              <a:t>Compelling investment propositions which deliver on client requirements</a:t>
            </a:r>
          </a:p>
          <a:p>
            <a:pPr marL="228600" indent="-2286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200" dirty="0"/>
              <a:t>Strategy: </a:t>
            </a:r>
            <a:r>
              <a:rPr lang="en-GB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Research driven, high conviction investment propositions</a:t>
            </a:r>
          </a:p>
          <a:p>
            <a:pPr marL="228600" indent="-2286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200" dirty="0"/>
              <a:t>Team: </a:t>
            </a:r>
            <a:r>
              <a:rPr lang="en-GB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Experienced individuals with established track record</a:t>
            </a:r>
          </a:p>
          <a:p>
            <a:pPr marL="228600" indent="-2286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200" dirty="0"/>
              <a:t>Returns: </a:t>
            </a:r>
            <a:r>
              <a:rPr lang="en-GB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Risk adjusted and consistent</a:t>
            </a:r>
          </a:p>
          <a:p>
            <a:pPr marL="228600" indent="-2286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200" dirty="0"/>
              <a:t>Risk: </a:t>
            </a:r>
            <a:r>
              <a:rPr lang="en-GB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Minimised at every opportunity</a:t>
            </a:r>
          </a:p>
          <a:p>
            <a:pPr marL="228600" indent="-2286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200" dirty="0"/>
              <a:t>Service: </a:t>
            </a:r>
            <a:r>
              <a:rPr lang="en-GB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focus on delivering client reporting needs</a:t>
            </a:r>
          </a:p>
          <a:p>
            <a:pPr marL="228600" indent="-2286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200" dirty="0"/>
              <a:t>Fees: </a:t>
            </a:r>
            <a:r>
              <a:rPr lang="en-GB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Premium products can charge premium fees</a:t>
            </a:r>
          </a:p>
        </p:txBody>
      </p:sp>
    </p:spTree>
    <p:extLst>
      <p:ext uri="{BB962C8B-B14F-4D97-AF65-F5344CB8AC3E}">
        <p14:creationId xmlns:p14="http://schemas.microsoft.com/office/powerpoint/2010/main" val="215659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274640"/>
            <a:ext cx="10850562" cy="1101723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Profitable funds share a common set of attributes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234" y="1384983"/>
            <a:ext cx="10972800" cy="4552286"/>
          </a:xfrm>
        </p:spPr>
        <p:txBody>
          <a:bodyPr/>
          <a:lstStyle/>
          <a:p>
            <a:pPr marL="0" indent="0">
              <a:buNone/>
            </a:pPr>
            <a:r>
              <a:rPr lang="en-GB" sz="3000" b="1" dirty="0" smtClean="0"/>
              <a:t>What aspects do we target when launching a fund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570433"/>
              </p:ext>
            </p:extLst>
          </p:nvPr>
        </p:nvGraphicFramePr>
        <p:xfrm>
          <a:off x="906018" y="1904528"/>
          <a:ext cx="10850562" cy="22555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425281"/>
                <a:gridCol w="5425281"/>
              </a:tblGrid>
              <a:tr h="32300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1. They are </a:t>
                      </a:r>
                      <a:r>
                        <a:rPr lang="en-GB" sz="1600" u="sng" dirty="0" smtClean="0"/>
                        <a:t>client focused</a:t>
                      </a:r>
                      <a:endParaRPr lang="en-GB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2. The draw on strong </a:t>
                      </a:r>
                      <a:r>
                        <a:rPr lang="en-GB" sz="1600" u="sng" dirty="0" smtClean="0"/>
                        <a:t>investment capability</a:t>
                      </a:r>
                      <a:endParaRPr lang="en-GB" sz="1600" u="sng" dirty="0"/>
                    </a:p>
                  </a:txBody>
                  <a:tcPr/>
                </a:tc>
              </a:tr>
              <a:tr h="323006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 smtClean="0"/>
                        <a:t>Addressing a specific client need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 smtClean="0"/>
                        <a:t>Strong investment team in place </a:t>
                      </a:r>
                    </a:p>
                  </a:txBody>
                  <a:tcPr/>
                </a:tc>
              </a:tr>
              <a:tr h="323006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 smtClean="0"/>
                        <a:t>Potential for co-creation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 smtClean="0"/>
                        <a:t>Established track record</a:t>
                      </a:r>
                    </a:p>
                  </a:txBody>
                  <a:tcPr/>
                </a:tc>
              </a:tr>
              <a:tr h="32300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Innovative or differentiated product or solution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 smtClean="0"/>
                        <a:t>Clear rationale as to “why ASI” </a:t>
                      </a:r>
                    </a:p>
                  </a:txBody>
                  <a:tcPr/>
                </a:tc>
              </a:tr>
              <a:tr h="323006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 smtClean="0"/>
                        <a:t>Less susceptible to ‘in-house’ implementation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 smtClean="0"/>
                        <a:t>Established strategy or fund series</a:t>
                      </a:r>
                    </a:p>
                  </a:txBody>
                  <a:tcPr/>
                </a:tc>
              </a:tr>
              <a:tr h="565260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 smtClean="0"/>
                        <a:t>Useful bundling of capabilities or otherwise demonstrable alpha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130833"/>
              </p:ext>
            </p:extLst>
          </p:nvPr>
        </p:nvGraphicFramePr>
        <p:xfrm>
          <a:off x="906018" y="4183028"/>
          <a:ext cx="10850562" cy="18542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425281"/>
                <a:gridCol w="542528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3. They have </a:t>
                      </a:r>
                      <a:r>
                        <a:rPr lang="en-GB" sz="1600" u="sng" dirty="0" smtClean="0"/>
                        <a:t>attractive economics</a:t>
                      </a:r>
                      <a:endParaRPr lang="en-GB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4. They are </a:t>
                      </a:r>
                      <a:r>
                        <a:rPr lang="en-GB" sz="1600" u="sng" dirty="0" smtClean="0"/>
                        <a:t>marketable </a:t>
                      </a:r>
                      <a:endParaRPr lang="en-GB" sz="1600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Attractive fees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 smtClean="0"/>
                        <a:t>Large addressable market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Sustainable value proposition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 smtClean="0"/>
                        <a:t>Recognised brand &amp; reputation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Scalable strategy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 smtClean="0"/>
                        <a:t>Potential cornerstone investors identified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Long product 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 smtClean="0"/>
                        <a:t>Appropriate client relationships &amp; re-upping clients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282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274640"/>
            <a:ext cx="10850562" cy="1101723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Product Features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865" y="1385072"/>
            <a:ext cx="10972800" cy="44722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/>
              <a:t>What do new strategies look like</a:t>
            </a:r>
          </a:p>
          <a:p>
            <a:pPr marL="228600" indent="-2286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400" dirty="0"/>
              <a:t>Strategy: </a:t>
            </a: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thematic, opportunity driven, structural shifts, ESG, single asset class, multiple asset classes, focussed, diversified</a:t>
            </a:r>
          </a:p>
          <a:p>
            <a:pPr marL="228600" indent="-2286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400" dirty="0"/>
              <a:t>Team: </a:t>
            </a: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track record, location, how many people work on the fund, how do they get paid</a:t>
            </a:r>
          </a:p>
          <a:p>
            <a:pPr marL="228600" indent="-2286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400" dirty="0"/>
              <a:t>Returns: </a:t>
            </a: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Core to value-add/opportunistic, income/capital gains, benchmarks</a:t>
            </a:r>
          </a:p>
          <a:p>
            <a:pPr marL="228600" indent="-2286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400" dirty="0"/>
              <a:t>Risk: </a:t>
            </a: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diversifier? Market risks, asset risks, currency, development</a:t>
            </a:r>
          </a:p>
          <a:p>
            <a:pPr marL="228600" indent="-2286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400" dirty="0"/>
              <a:t>Service: </a:t>
            </a: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reporting requirements, advisory committee </a:t>
            </a:r>
          </a:p>
          <a:p>
            <a:pPr marL="228600" indent="-2286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400" dirty="0"/>
              <a:t>Fees: </a:t>
            </a: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ASI profitability with client alignment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209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274640"/>
            <a:ext cx="10850562" cy="1101723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The Product Creation Lifecycle</a:t>
            </a:r>
            <a:endParaRPr lang="en-GB" sz="3600" b="1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66" y="1915488"/>
            <a:ext cx="9948847" cy="4324163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31838" y="1376363"/>
            <a:ext cx="10972800" cy="668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b="1" dirty="0" smtClean="0"/>
              <a:t>Understanding client needs throughout</a:t>
            </a:r>
            <a:endParaRPr lang="en-GB" sz="3000" b="1" dirty="0"/>
          </a:p>
        </p:txBody>
      </p:sp>
    </p:spTree>
    <p:extLst>
      <p:ext uri="{BB962C8B-B14F-4D97-AF65-F5344CB8AC3E}">
        <p14:creationId xmlns:p14="http://schemas.microsoft.com/office/powerpoint/2010/main" val="404272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274640"/>
            <a:ext cx="10850562" cy="1101723"/>
          </a:xfrm>
        </p:spPr>
        <p:txBody>
          <a:bodyPr>
            <a:noAutofit/>
          </a:bodyPr>
          <a:lstStyle/>
          <a:p>
            <a:r>
              <a:rPr lang="en-GB" sz="3600" b="1" dirty="0"/>
              <a:t>Case study: Aberdeen Standard Pan European Residential Property Fund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38" y="1376363"/>
            <a:ext cx="10972800" cy="4472248"/>
          </a:xfrm>
        </p:spPr>
        <p:txBody>
          <a:bodyPr/>
          <a:lstStyle/>
          <a:p>
            <a:pPr marL="0" indent="0">
              <a:buNone/>
            </a:pPr>
            <a:r>
              <a:rPr lang="en-GB" sz="3000" b="1" dirty="0"/>
              <a:t>Delivering on a challenging client </a:t>
            </a:r>
            <a:r>
              <a:rPr lang="en-GB" sz="3000" b="1" dirty="0" smtClean="0"/>
              <a:t>requirement</a:t>
            </a:r>
          </a:p>
          <a:p>
            <a:pPr marL="0" indent="0">
              <a:buNone/>
            </a:pPr>
            <a:endParaRPr lang="en-GB" sz="3000" b="1" dirty="0"/>
          </a:p>
          <a:p>
            <a:pPr marL="0" indent="0">
              <a:buNone/>
            </a:pPr>
            <a:r>
              <a:rPr lang="en-GB" dirty="0" smtClean="0"/>
              <a:t>“It </a:t>
            </a:r>
            <a:r>
              <a:rPr lang="en-GB" dirty="0"/>
              <a:t>simply </a:t>
            </a:r>
            <a:r>
              <a:rPr lang="en-GB" dirty="0">
                <a:solidFill>
                  <a:srgbClr val="558ED5"/>
                </a:solidFill>
              </a:rPr>
              <a:t>isn’t possible </a:t>
            </a:r>
            <a:r>
              <a:rPr lang="en-GB" dirty="0"/>
              <a:t>to have a fund which invests in </a:t>
            </a:r>
            <a:r>
              <a:rPr lang="en-GB" dirty="0">
                <a:solidFill>
                  <a:srgbClr val="558ED5"/>
                </a:solidFill>
              </a:rPr>
              <a:t>Multi-family</a:t>
            </a:r>
            <a:r>
              <a:rPr lang="en-GB" dirty="0"/>
              <a:t> across </a:t>
            </a:r>
            <a:r>
              <a:rPr lang="en-GB" dirty="0">
                <a:solidFill>
                  <a:srgbClr val="558ED5"/>
                </a:solidFill>
              </a:rPr>
              <a:t>Europe</a:t>
            </a:r>
            <a:r>
              <a:rPr lang="en-GB" dirty="0"/>
              <a:t>. The difference in language, laws and currency make it too </a:t>
            </a:r>
            <a:r>
              <a:rPr lang="en-GB" dirty="0">
                <a:solidFill>
                  <a:srgbClr val="558ED5"/>
                </a:solidFill>
              </a:rPr>
              <a:t>expensive</a:t>
            </a:r>
            <a:r>
              <a:rPr lang="en-GB" dirty="0"/>
              <a:t> to manage and too </a:t>
            </a:r>
            <a:r>
              <a:rPr lang="en-GB" dirty="0">
                <a:solidFill>
                  <a:srgbClr val="558ED5"/>
                </a:solidFill>
              </a:rPr>
              <a:t>risky</a:t>
            </a:r>
            <a:r>
              <a:rPr lang="en-GB" dirty="0"/>
              <a:t> for investors”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033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308" y="1997843"/>
            <a:ext cx="9431384" cy="3845965"/>
          </a:xfrm>
        </p:spPr>
      </p:pic>
      <p:sp>
        <p:nvSpPr>
          <p:cNvPr id="5" name="TextBox 4"/>
          <p:cNvSpPr txBox="1"/>
          <p:nvPr/>
        </p:nvSpPr>
        <p:spPr>
          <a:xfrm>
            <a:off x="731838" y="1384662"/>
            <a:ext cx="98034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000" b="1" dirty="0">
                <a:cs typeface="Arial" charset="0"/>
              </a:rPr>
              <a:t>A flagship fund holding prized assets across western Europe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4697" y="5989301"/>
            <a:ext cx="102325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altLang="en-US" sz="900" dirty="0">
                <a:latin typeface="Arial" charset="0"/>
                <a:cs typeface="Arial" charset="0"/>
              </a:rPr>
              <a:t>* Value of investment property are valuations of current assets assuming completion as at 30 June 2019 **Pipeline assets as per </a:t>
            </a:r>
            <a:r>
              <a:rPr lang="en-GB" sz="900" dirty="0"/>
              <a:t>August </a:t>
            </a:r>
            <a:r>
              <a:rPr lang="en-GB" altLang="en-US" sz="900" dirty="0" smtClean="0">
                <a:latin typeface="Arial" charset="0"/>
                <a:cs typeface="Arial" charset="0"/>
              </a:rPr>
              <a:t>2019 Source</a:t>
            </a:r>
            <a:r>
              <a:rPr lang="en-GB" altLang="en-US" sz="900" dirty="0">
                <a:latin typeface="Arial" charset="0"/>
                <a:cs typeface="Arial" charset="0"/>
              </a:rPr>
              <a:t>: Aberdeen Standard Investments, August </a:t>
            </a:r>
            <a:r>
              <a:rPr lang="en-GB" altLang="en-US" sz="900" dirty="0" smtClean="0">
                <a:latin typeface="Arial" charset="0"/>
                <a:cs typeface="Arial" charset="0"/>
              </a:rPr>
              <a:t>2019</a:t>
            </a:r>
            <a:endParaRPr lang="en-GB" altLang="en-US" sz="900" dirty="0">
              <a:latin typeface="Arial" charset="0"/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31838" y="274640"/>
            <a:ext cx="10850562" cy="110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558ED5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GB" sz="3600" b="1" dirty="0" smtClean="0"/>
              <a:t>Case study: Aberdeen Standard Pan European Residential Property Fund 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56924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38" y="1386121"/>
            <a:ext cx="6749876" cy="2663636"/>
          </a:xfrm>
        </p:spPr>
        <p:txBody>
          <a:bodyPr/>
          <a:lstStyle/>
          <a:p>
            <a:pPr marL="0" indent="0">
              <a:buNone/>
            </a:pPr>
            <a:r>
              <a:rPr lang="en-GB" sz="3000" b="1" dirty="0" smtClean="0">
                <a:ea typeface="SimSun"/>
                <a:cs typeface="Cordia New"/>
              </a:rPr>
              <a:t>Continued Investor Support</a:t>
            </a:r>
          </a:p>
          <a:p>
            <a:pPr marL="171450" indent="-171450" fontAlgn="auto">
              <a:buFont typeface="Arial" panose="020B0604020202020204" pitchFamily="34" charset="0"/>
              <a:buChar char="•"/>
            </a:pPr>
            <a:r>
              <a:rPr lang="en-GB" sz="2000" dirty="0">
                <a:ea typeface="SimSun"/>
                <a:cs typeface="Cordia New"/>
              </a:rPr>
              <a:t>Since the initial launch a total of over €540m of equity has been raised</a:t>
            </a:r>
          </a:p>
          <a:p>
            <a:pPr marL="171450" indent="-171450" fontAlgn="auto">
              <a:buFont typeface="Arial" panose="020B0604020202020204" pitchFamily="34" charset="0"/>
              <a:buChar char="•"/>
            </a:pPr>
            <a:r>
              <a:rPr lang="en-GB" sz="2000" dirty="0">
                <a:ea typeface="SimSun"/>
                <a:cs typeface="Cordia New"/>
              </a:rPr>
              <a:t>Fund now supporting an investor base from the Netherlands, Switzerland, Germany, France, Ireland, Luxembourg , South Korea and the UK </a:t>
            </a:r>
          </a:p>
          <a:p>
            <a:pPr marL="171450" indent="-171450" fontAlgn="auto">
              <a:buFont typeface="Arial" panose="020B0604020202020204" pitchFamily="34" charset="0"/>
              <a:buChar char="•"/>
            </a:pPr>
            <a:r>
              <a:rPr lang="en-GB" sz="2000" dirty="0">
                <a:ea typeface="SimSun"/>
                <a:cs typeface="Cordia New"/>
              </a:rPr>
              <a:t>&gt; €250m of active client due diligence in train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999" y="4081928"/>
            <a:ext cx="2797093" cy="198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714" y="1497644"/>
            <a:ext cx="4100686" cy="2063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441" y="4073905"/>
            <a:ext cx="2446996" cy="1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650" y="4085112"/>
            <a:ext cx="2433214" cy="1978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39704" y="6080836"/>
            <a:ext cx="4985169" cy="283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algn="ctr" eaLnBrk="0" hangingPunc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Arial" charset="0"/>
              <a:buNone/>
            </a:pPr>
            <a:r>
              <a:rPr lang="da-DK" sz="1600" b="1" dirty="0" smtClean="0">
                <a:solidFill>
                  <a:srgbClr val="366092"/>
                </a:solidFill>
                <a:latin typeface="Calibri"/>
                <a:ea typeface="SimSun"/>
                <a:cs typeface="Cordia New"/>
              </a:rPr>
              <a:t>Bolværke</a:t>
            </a:r>
            <a:r>
              <a:rPr lang="en-US" altLang="en-US" sz="1600" b="1" dirty="0" smtClean="0">
                <a:solidFill>
                  <a:srgbClr val="366092"/>
                </a:solidFill>
                <a:latin typeface="Calibri"/>
                <a:ea typeface="SimSun"/>
                <a:cs typeface="Cordia New"/>
              </a:rPr>
              <a:t>t</a:t>
            </a:r>
            <a:r>
              <a:rPr lang="en-US" altLang="en-US" sz="1600" b="1" dirty="0">
                <a:solidFill>
                  <a:srgbClr val="366092"/>
                </a:solidFill>
                <a:latin typeface="Calibri"/>
                <a:ea typeface="SimSun"/>
                <a:cs typeface="Cordia New"/>
              </a:rPr>
              <a:t>, South Harbour, Copenhagen, Denmark </a:t>
            </a:r>
            <a:endParaRPr lang="en-US" altLang="en-US" sz="1600" b="1" dirty="0" smtClean="0">
              <a:solidFill>
                <a:srgbClr val="366092"/>
              </a:solidFill>
              <a:latin typeface="Calibri"/>
              <a:ea typeface="SimSun"/>
              <a:cs typeface="Cordia Ne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08348" y="3569361"/>
            <a:ext cx="3722260" cy="283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algn="ctr" eaLnBrk="0" hangingPunc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Arial" charset="0"/>
              <a:buNone/>
            </a:pPr>
            <a:r>
              <a:rPr lang="en-GB" altLang="en-US" sz="1600" b="1" dirty="0" smtClean="0">
                <a:solidFill>
                  <a:srgbClr val="366092"/>
                </a:solidFill>
                <a:latin typeface="Calibri"/>
                <a:ea typeface="SimSun"/>
                <a:cs typeface="Cordia New"/>
              </a:rPr>
              <a:t>Helsinki  Portfolio, Finland</a:t>
            </a:r>
            <a:endParaRPr lang="en-GB" sz="1600" b="1" dirty="0">
              <a:solidFill>
                <a:srgbClr val="366092"/>
              </a:solidFill>
              <a:latin typeface="Calibri"/>
              <a:ea typeface="SimSun"/>
              <a:cs typeface="Cordia New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31838" y="274640"/>
            <a:ext cx="10850562" cy="110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558ED5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GB" sz="3600" b="1" dirty="0" smtClean="0"/>
              <a:t>Case study: Aberdeen Standard Pan European Residential Property Fund 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11692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5136"/>
            <a:ext cx="12192000" cy="3027035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76350" y="3071845"/>
            <a:ext cx="9677400" cy="283722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r>
              <a:rPr lang="en-GB" sz="3200" b="1" dirty="0">
                <a:solidFill>
                  <a:srgbClr val="000000"/>
                </a:solidFill>
                <a:latin typeface="Trebuchet MS" panose="020B0603020202020204" pitchFamily="34" charset="0"/>
                <a:ea typeface="ＭＳ 明朝"/>
                <a:cs typeface="Trebuchet MS"/>
              </a:rPr>
              <a:t>Welcome </a:t>
            </a:r>
          </a:p>
          <a:p>
            <a:pPr algn="ctr"/>
            <a:r>
              <a:rPr lang="en-US" sz="3200" dirty="0" smtClean="0">
                <a:latin typeface="Trebuchet MS" panose="020B0603020202020204" pitchFamily="34" charset="0"/>
              </a:rPr>
              <a:t>Andrew Boyce</a:t>
            </a:r>
            <a:endParaRPr lang="en-US" sz="3200" dirty="0">
              <a:latin typeface="Trebuchet MS" panose="020B0603020202020204" pitchFamily="34" charset="0"/>
            </a:endParaRPr>
          </a:p>
          <a:p>
            <a:pPr algn="ctr"/>
            <a:r>
              <a:rPr lang="en-US" sz="3200" dirty="0" smtClean="0">
                <a:latin typeface="Trebuchet MS" panose="020B0603020202020204" pitchFamily="34" charset="0"/>
              </a:rPr>
              <a:t>Partner, Carey Olsen</a:t>
            </a:r>
            <a:endParaRPr lang="en-GB" sz="3200" dirty="0">
              <a:solidFill>
                <a:srgbClr val="000000"/>
              </a:solidFill>
              <a:latin typeface="Trebuchet MS" panose="020B0603020202020204" pitchFamily="34" charset="0"/>
              <a:ea typeface="ＭＳ 明朝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9564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5136"/>
            <a:ext cx="12192000" cy="3027035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76350" y="3071845"/>
            <a:ext cx="9677400" cy="283722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r>
              <a:rPr lang="en-GB" sz="3200" b="1" dirty="0">
                <a:solidFill>
                  <a:srgbClr val="000000"/>
                </a:solidFill>
                <a:latin typeface="Trebuchet MS" panose="020B0603020202020204" pitchFamily="34" charset="0"/>
                <a:ea typeface="ＭＳ 明朝"/>
                <a:cs typeface="Trebuchet MS"/>
              </a:rPr>
              <a:t>Welcome </a:t>
            </a:r>
          </a:p>
          <a:p>
            <a:pPr algn="ctr"/>
            <a:r>
              <a:rPr lang="en-US" sz="3200" dirty="0" smtClean="0">
                <a:latin typeface="Trebuchet MS" panose="020B0603020202020204" pitchFamily="34" charset="0"/>
              </a:rPr>
              <a:t>Tom Pinnell</a:t>
            </a:r>
            <a:endParaRPr lang="en-US" sz="3200" dirty="0">
              <a:latin typeface="Trebuchet MS" panose="020B0603020202020204" pitchFamily="34" charset="0"/>
            </a:endParaRPr>
          </a:p>
          <a:p>
            <a:pPr algn="ctr"/>
            <a:r>
              <a:rPr lang="en-US" sz="3200" dirty="0" smtClean="0">
                <a:latin typeface="Trebuchet MS" panose="020B0603020202020204" pitchFamily="34" charset="0"/>
              </a:rPr>
              <a:t>Chair of the AREF FutureGen Committee</a:t>
            </a: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Trebuchet MS" panose="020B0603020202020204" pitchFamily="34" charset="0"/>
                <a:ea typeface="ＭＳ 明朝"/>
                <a:cs typeface="Trebuchet MS"/>
              </a:rPr>
              <a:t>Associate Director, BD at Langham Hall</a:t>
            </a:r>
            <a:endParaRPr lang="en-GB" sz="3200" dirty="0">
              <a:solidFill>
                <a:srgbClr val="000000"/>
              </a:solidFill>
              <a:latin typeface="Trebuchet MS" panose="020B0603020202020204" pitchFamily="34" charset="0"/>
              <a:ea typeface="ＭＳ 明朝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62797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3825" y="3225720"/>
            <a:ext cx="11991975" cy="150820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r>
              <a:rPr lang="en-US" sz="4000" b="1" dirty="0" smtClean="0">
                <a:latin typeface="Trebuchet MS" panose="020B0603020202020204" pitchFamily="34" charset="0"/>
              </a:rPr>
              <a:t>Poll Question:</a:t>
            </a:r>
            <a:br>
              <a:rPr lang="en-US" sz="4000" b="1" dirty="0" smtClean="0">
                <a:latin typeface="Trebuchet MS" panose="020B0603020202020204" pitchFamily="34" charset="0"/>
              </a:rPr>
            </a:br>
            <a:r>
              <a:rPr lang="en-GB" sz="2800" b="1" dirty="0">
                <a:latin typeface="Trebuchet MS" panose="020B0603020202020204" pitchFamily="34" charset="0"/>
              </a:rPr>
              <a:t>Which of the following will impact launch and deployment of a fund?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5136"/>
            <a:ext cx="12192000" cy="3027035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4584014"/>
            <a:ext cx="10658474" cy="205774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Trebuchet MS" panose="020B0603020202020204" pitchFamily="34" charset="0"/>
                <a:ea typeface="ＭＳ 明朝"/>
                <a:cs typeface="Trebuchet MS"/>
              </a:rPr>
              <a:t>To </a:t>
            </a:r>
            <a:r>
              <a:rPr lang="en-GB" b="1" dirty="0" smtClean="0">
                <a:solidFill>
                  <a:srgbClr val="002060"/>
                </a:solidFill>
                <a:latin typeface="Trebuchet MS" panose="020B0603020202020204" pitchFamily="34" charset="0"/>
                <a:ea typeface="ＭＳ 明朝"/>
                <a:cs typeface="Trebuchet MS"/>
              </a:rPr>
              <a:t>answer this poll please </a:t>
            </a:r>
            <a:r>
              <a:rPr lang="en-GB" b="1" dirty="0">
                <a:solidFill>
                  <a:srgbClr val="002060"/>
                </a:solidFill>
                <a:latin typeface="Trebuchet MS" panose="020B0603020202020204" pitchFamily="34" charset="0"/>
                <a:ea typeface="ＭＳ 明朝"/>
                <a:cs typeface="Trebuchet MS"/>
              </a:rPr>
              <a:t>search </a:t>
            </a:r>
            <a:r>
              <a:rPr lang="en-GB" b="1" dirty="0">
                <a:solidFill>
                  <a:srgbClr val="FF0000"/>
                </a:solidFill>
                <a:latin typeface="Trebuchet MS" panose="020B0603020202020204" pitchFamily="34" charset="0"/>
                <a:ea typeface="ＭＳ 明朝"/>
                <a:cs typeface="Trebuchet MS"/>
              </a:rPr>
              <a:t>Slido.com</a:t>
            </a:r>
            <a:r>
              <a:rPr lang="en-GB" b="1" dirty="0">
                <a:solidFill>
                  <a:srgbClr val="002060"/>
                </a:solidFill>
                <a:latin typeface="Trebuchet MS" panose="020B0603020202020204" pitchFamily="34" charset="0"/>
                <a:ea typeface="ＭＳ 明朝"/>
                <a:cs typeface="Trebuchet MS"/>
              </a:rPr>
              <a:t> </a:t>
            </a:r>
            <a:r>
              <a:rPr lang="en-GB" b="1" dirty="0" smtClean="0">
                <a:solidFill>
                  <a:srgbClr val="002060"/>
                </a:solidFill>
                <a:latin typeface="Trebuchet MS" panose="020B0603020202020204" pitchFamily="34" charset="0"/>
                <a:ea typeface="ＭＳ 明朝"/>
                <a:cs typeface="Trebuchet MS"/>
              </a:rPr>
              <a:t>in </a:t>
            </a:r>
            <a:r>
              <a:rPr lang="en-GB" b="1" dirty="0">
                <a:solidFill>
                  <a:srgbClr val="002060"/>
                </a:solidFill>
                <a:latin typeface="Trebuchet MS" panose="020B0603020202020204" pitchFamily="34" charset="0"/>
                <a:ea typeface="ＭＳ 明朝"/>
                <a:cs typeface="Trebuchet MS"/>
              </a:rPr>
              <a:t>your web-browser and enter the code </a:t>
            </a:r>
            <a:r>
              <a:rPr lang="en-GB" b="1" dirty="0" smtClean="0">
                <a:solidFill>
                  <a:srgbClr val="002060"/>
                </a:solidFill>
                <a:latin typeface="Trebuchet MS" panose="020B0603020202020204" pitchFamily="34" charset="0"/>
                <a:ea typeface="ＭＳ 明朝"/>
                <a:cs typeface="Trebuchet MS"/>
              </a:rPr>
              <a:t>below:</a:t>
            </a:r>
            <a:endParaRPr lang="en-GB" sz="1600" b="1" dirty="0">
              <a:solidFill>
                <a:srgbClr val="002060"/>
              </a:solidFill>
              <a:latin typeface="Trebuchet MS" panose="020B0603020202020204" pitchFamily="34" charset="0"/>
              <a:ea typeface="ＭＳ 明朝"/>
              <a:cs typeface="Trebuchet MS"/>
            </a:endParaRPr>
          </a:p>
          <a:p>
            <a:pPr algn="ctr"/>
            <a:endParaRPr lang="en-GB" sz="1600" dirty="0">
              <a:solidFill>
                <a:srgbClr val="002060"/>
              </a:solidFill>
              <a:latin typeface="Trebuchet MS" panose="020B0603020202020204" pitchFamily="34" charset="0"/>
              <a:ea typeface="ＭＳ 明朝"/>
              <a:cs typeface="Trebuchet MS"/>
            </a:endParaRPr>
          </a:p>
          <a:p>
            <a:pPr algn="ctr"/>
            <a:r>
              <a:rPr lang="en-GB" sz="2800" b="1" dirty="0">
                <a:solidFill>
                  <a:srgbClr val="002060"/>
                </a:solidFill>
                <a:latin typeface="Trebuchet MS" panose="020B0603020202020204" pitchFamily="34" charset="0"/>
                <a:ea typeface="ＭＳ 明朝"/>
                <a:cs typeface="Trebuchet MS"/>
              </a:rPr>
              <a:t>Slido.com</a:t>
            </a:r>
          </a:p>
          <a:p>
            <a:pPr algn="ctr"/>
            <a:r>
              <a:rPr lang="en-GB" sz="2800" b="1">
                <a:solidFill>
                  <a:srgbClr val="FF0000"/>
                </a:solidFill>
                <a:latin typeface="Trebuchet MS" panose="020B0603020202020204" pitchFamily="34" charset="0"/>
                <a:ea typeface="ＭＳ 明朝"/>
                <a:cs typeface="Trebuchet MS"/>
              </a:rPr>
              <a:t>Ref</a:t>
            </a:r>
            <a:r>
              <a:rPr lang="en-GB" sz="2800" b="1" smtClean="0">
                <a:solidFill>
                  <a:srgbClr val="FF0000"/>
                </a:solidFill>
                <a:latin typeface="Trebuchet MS" panose="020B0603020202020204" pitchFamily="34" charset="0"/>
                <a:ea typeface="ＭＳ 明朝"/>
                <a:cs typeface="Trebuchet MS"/>
              </a:rPr>
              <a:t>:#</a:t>
            </a:r>
            <a:r>
              <a:rPr lang="en-GB" sz="2800" b="1" smtClean="0">
                <a:solidFill>
                  <a:srgbClr val="FF0000"/>
                </a:solidFill>
                <a:latin typeface="Trebuchet MS" panose="020B0603020202020204" pitchFamily="34" charset="0"/>
                <a:ea typeface="ＭＳ 明朝"/>
                <a:cs typeface="Trebuchet MS"/>
              </a:rPr>
              <a:t>FFL3</a:t>
            </a:r>
            <a:endParaRPr lang="en-GB" sz="1200" dirty="0" smtClean="0">
              <a:solidFill>
                <a:srgbClr val="002060"/>
              </a:solidFill>
              <a:latin typeface="Trebuchet MS" panose="020B0603020202020204" pitchFamily="34" charset="0"/>
              <a:ea typeface="ＭＳ 明朝"/>
              <a:cs typeface="Trebuchet MS"/>
            </a:endParaRPr>
          </a:p>
          <a:p>
            <a:pPr algn="ctr"/>
            <a:endParaRPr lang="en-GB" sz="1600" b="1" dirty="0">
              <a:solidFill>
                <a:srgbClr val="000000"/>
              </a:solidFill>
              <a:latin typeface="Trebuchet MS" panose="020B0603020202020204" pitchFamily="34" charset="0"/>
              <a:ea typeface="ＭＳ 明朝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6429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1376363"/>
            <a:ext cx="10685098" cy="435419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540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400" dirty="0" smtClean="0"/>
              <a:t>Ready to go – time is up all advisers please step away from the product!</a:t>
            </a:r>
            <a:endParaRPr lang="en-GB" altLang="en-US" sz="2400" dirty="0"/>
          </a:p>
          <a:p>
            <a:pPr marL="540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Planning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dirty="0" smtClean="0"/>
              <a:t> </a:t>
            </a:r>
            <a:r>
              <a:rPr lang="en-GB" altLang="en-US" sz="2200" dirty="0" smtClean="0"/>
              <a:t>Factors </a:t>
            </a:r>
            <a:r>
              <a:rPr lang="en-GB" altLang="en-US" sz="2200" dirty="0"/>
              <a:t>to consider when </a:t>
            </a:r>
            <a:r>
              <a:rPr lang="en-GB" altLang="en-US" sz="2200" dirty="0" smtClean="0"/>
              <a:t>setting out launch plans</a:t>
            </a:r>
            <a:endParaRPr lang="en-GB" altLang="en-US" sz="2200" dirty="0"/>
          </a:p>
          <a:p>
            <a:pPr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200" dirty="0" smtClean="0"/>
              <a:t> Factors to consider when deploying capital</a:t>
            </a:r>
            <a:endParaRPr lang="en-GB" altLang="en-US" sz="2200" dirty="0"/>
          </a:p>
          <a:p>
            <a:pPr marL="540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400" dirty="0" smtClean="0"/>
              <a:t>Investor negotiations – Doing a deal to do a deal</a:t>
            </a:r>
          </a:p>
          <a:p>
            <a:pPr marL="540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400" dirty="0" smtClean="0"/>
              <a:t>Know how the story ends right from the beginning</a:t>
            </a:r>
            <a:endParaRPr lang="en-GB" altLang="en-US" sz="2400" dirty="0"/>
          </a:p>
          <a:p>
            <a:pPr marL="914400" lvl="2" indent="0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en-GB" altLang="en-US" sz="2000" dirty="0"/>
          </a:p>
          <a:p>
            <a:pPr>
              <a:defRPr/>
            </a:pPr>
            <a:endParaRPr lang="en-GB" altLang="en-US" sz="2000" dirty="0"/>
          </a:p>
          <a:p>
            <a:pPr marL="0" indent="0">
              <a:buNone/>
              <a:defRPr/>
            </a:pPr>
            <a:endParaRPr lang="en-GB" altLang="en-US" sz="2000" dirty="0"/>
          </a:p>
          <a:p>
            <a:pPr>
              <a:defRPr/>
            </a:pPr>
            <a:endParaRPr lang="en-GB" alt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31837" y="162384"/>
            <a:ext cx="10899775" cy="1213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558ED5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rgbClr val="1E82BB"/>
                </a:solidFill>
              </a:rPr>
              <a:t>Introduction</a:t>
            </a:r>
            <a:endParaRPr lang="en-GB" sz="3600" b="1" dirty="0">
              <a:solidFill>
                <a:srgbClr val="1E82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69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154093"/>
            <a:ext cx="10850562" cy="122227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1E82BB"/>
                </a:solidFill>
              </a:rPr>
              <a:t>Launch – what do we need to think of?</a:t>
            </a:r>
            <a:endParaRPr lang="en-GB" sz="3600" b="1" dirty="0">
              <a:solidFill>
                <a:srgbClr val="1E82B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38" y="1376363"/>
            <a:ext cx="10972800" cy="4472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/>
              <a:t>By “launch” we mean the point at which we can actively receive investors:</a:t>
            </a: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Documentation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/>
              <a:t>F</a:t>
            </a:r>
            <a:r>
              <a:rPr lang="en-GB" sz="2200" dirty="0" smtClean="0"/>
              <a:t>ull suite of fund documents for the investors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 smtClean="0"/>
              <a:t>Do you have everything you need from the investors</a:t>
            </a:r>
            <a:endParaRPr lang="en-GB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Process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 smtClean="0"/>
              <a:t>single close, dry close, multiple closings, continuous subscription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Who is investing and how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 smtClean="0"/>
              <a:t>pooling vehicles, blockers, nominees, parallels</a:t>
            </a:r>
          </a:p>
        </p:txBody>
      </p:sp>
      <p:pic>
        <p:nvPicPr>
          <p:cNvPr id="4" name="Picture 4" descr="question_mark_3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8528" y="2012640"/>
            <a:ext cx="1593668" cy="290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58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154093"/>
            <a:ext cx="10850562" cy="122227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1E82BB"/>
                </a:solidFill>
              </a:rPr>
              <a:t>Deploying Capital – what do we need to think of?</a:t>
            </a:r>
            <a:endParaRPr lang="en-GB" sz="3600" b="1" dirty="0">
              <a:solidFill>
                <a:srgbClr val="1E82B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38" y="1376363"/>
            <a:ext cx="10972800" cy="4535338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Does the target asset fit within the investment strategy/objective of the fund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How is this being acquired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 smtClean="0"/>
              <a:t>Acquisition structure</a:t>
            </a:r>
          </a:p>
          <a:p>
            <a:pPr lvl="2">
              <a:buFont typeface="Calibri" panose="020F0502020204030204" pitchFamily="34" charset="0"/>
              <a:buChar char="­"/>
            </a:pPr>
            <a:r>
              <a:rPr lang="en-GB" sz="2200" dirty="0" smtClean="0"/>
              <a:t>Holding entities, financing entities, servicing entities, </a:t>
            </a:r>
          </a:p>
          <a:p>
            <a:pPr marL="914400" lvl="2" indent="0">
              <a:buNone/>
            </a:pPr>
            <a:r>
              <a:rPr lang="en-GB" sz="2200" dirty="0" smtClean="0"/>
              <a:t>    sale and leaseback arrangements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 smtClean="0"/>
              <a:t>Payment structure</a:t>
            </a:r>
          </a:p>
          <a:p>
            <a:pPr lvl="2">
              <a:buFont typeface="Calibri" panose="020F0502020204030204" pitchFamily="34" charset="0"/>
              <a:buChar char="­"/>
            </a:pPr>
            <a:r>
              <a:rPr lang="en-GB" sz="2200" dirty="0" smtClean="0"/>
              <a:t>Cash, management participation, earn-outs, options, deferred payments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 smtClean="0"/>
              <a:t>Funding flow</a:t>
            </a:r>
          </a:p>
          <a:p>
            <a:pPr lvl="2">
              <a:buFont typeface="Calibri" panose="020F0502020204030204" pitchFamily="34" charset="0"/>
              <a:buChar char="­"/>
            </a:pPr>
            <a:r>
              <a:rPr lang="en-GB" sz="2200" dirty="0" smtClean="0"/>
              <a:t>Equity/debt split, convertible loan notes, external finance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Anticipate the exit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 smtClean="0"/>
              <a:t>Trade sale, portfolio sale, auction, IPO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1800" dirty="0" smtClean="0"/>
          </a:p>
        </p:txBody>
      </p:sp>
      <p:pic>
        <p:nvPicPr>
          <p:cNvPr id="5" name="Picture 4" descr="question_mark_3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8528" y="2012640"/>
            <a:ext cx="1593668" cy="290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37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7" y="1376363"/>
            <a:ext cx="5030787" cy="44243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 smtClean="0"/>
              <a:t>Fees (management / performance)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 smtClean="0"/>
              <a:t>“Waterfall”/returns provisions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/>
              <a:t>Set up and ongoing costs and </a:t>
            </a:r>
            <a:r>
              <a:rPr lang="en-GB" altLang="en-US" sz="2400" dirty="0" smtClean="0"/>
              <a:t>responsibilities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 smtClean="0"/>
              <a:t>Key man/key advisor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 smtClean="0"/>
              <a:t>Leverage/debt within the structure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31837" y="162384"/>
            <a:ext cx="10899775" cy="1213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558ED5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rgbClr val="1E82BB"/>
                </a:solidFill>
              </a:rPr>
              <a:t>Investor Negotiations – key points</a:t>
            </a:r>
            <a:endParaRPr lang="en-GB" sz="3600" b="1" dirty="0">
              <a:solidFill>
                <a:srgbClr val="1E82BB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069874" y="1376363"/>
            <a:ext cx="5007701" cy="44243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Calibri" pitchFamily="34" charset="0"/>
              <a:buChar char="—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Calibri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 smtClean="0"/>
              <a:t>Access </a:t>
            </a:r>
            <a:r>
              <a:rPr lang="en-GB" altLang="en-US" sz="2400" dirty="0"/>
              <a:t>to </a:t>
            </a:r>
            <a:r>
              <a:rPr lang="en-GB" altLang="en-US" sz="2400" dirty="0" smtClean="0"/>
              <a:t>information/reporting</a:t>
            </a:r>
            <a:endParaRPr lang="en-GB" altLang="en-US" sz="2400" dirty="0"/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 smtClean="0"/>
              <a:t>Investor “involvement”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 smtClean="0"/>
              <a:t>Divestment strategy/process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 smtClean="0"/>
              <a:t>Co-investment opportunities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 smtClean="0"/>
              <a:t>“Divorce” proceedings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/>
              <a:t>Corporate governance</a:t>
            </a:r>
          </a:p>
        </p:txBody>
      </p:sp>
    </p:spTree>
    <p:extLst>
      <p:ext uri="{BB962C8B-B14F-4D97-AF65-F5344CB8AC3E}">
        <p14:creationId xmlns:p14="http://schemas.microsoft.com/office/powerpoint/2010/main" val="381446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7" y="1376362"/>
            <a:ext cx="10708796" cy="4003711"/>
          </a:xfrm>
          <a:noFill/>
        </p:spPr>
        <p:txBody>
          <a:bodyPr>
            <a:noAutofit/>
          </a:bodyPr>
          <a:lstStyle/>
          <a:p>
            <a:pPr marL="540000">
              <a:buFont typeface="Arial" panose="020B0604020202020204" pitchFamily="34" charset="0"/>
              <a:buChar char="•"/>
            </a:pPr>
            <a:r>
              <a:rPr lang="en-GB" altLang="en-US" sz="2400" dirty="0" smtClean="0"/>
              <a:t>Do your acquisition and holding structure and payment arrangements allow for the type of exit anticipated?</a:t>
            </a:r>
          </a:p>
          <a:p>
            <a:pPr marL="540000">
              <a:buFont typeface="Arial" panose="020B0604020202020204" pitchFamily="34" charset="0"/>
              <a:buChar char="•"/>
            </a:pPr>
            <a:endParaRPr lang="en-GB" altLang="en-US" sz="2400" dirty="0" smtClean="0"/>
          </a:p>
          <a:p>
            <a:pPr marL="540000">
              <a:buFont typeface="Arial" panose="020B0604020202020204" pitchFamily="34" charset="0"/>
              <a:buChar char="•"/>
            </a:pPr>
            <a:r>
              <a:rPr lang="en-GB" altLang="en-US" sz="2400" dirty="0" smtClean="0"/>
              <a:t>No need to actually choose the exit form but consider:</a:t>
            </a:r>
          </a:p>
          <a:p>
            <a:pPr marL="940050" lvl="1">
              <a:buFont typeface="Arial" panose="020B0604020202020204" pitchFamily="34" charset="0"/>
              <a:buChar char="•"/>
            </a:pPr>
            <a:r>
              <a:rPr lang="en-GB" altLang="en-US" sz="2200" dirty="0" smtClean="0"/>
              <a:t>Can monies/proceeds of divestment “flow” back up the structure in a practical and efficient manner?</a:t>
            </a:r>
          </a:p>
          <a:p>
            <a:pPr marL="940050" lvl="1">
              <a:buFont typeface="Arial" panose="020B0604020202020204" pitchFamily="34" charset="0"/>
              <a:buChar char="•"/>
            </a:pPr>
            <a:r>
              <a:rPr lang="en-GB" altLang="en-US" sz="2200" dirty="0" smtClean="0"/>
              <a:t>Will the proceeds when received by the funds be in a “state” that allows return to investors in the manner they expect/need?</a:t>
            </a:r>
            <a:endParaRPr lang="en-GB" altLang="en-US" sz="2200" dirty="0"/>
          </a:p>
          <a:p>
            <a:pPr marL="540000">
              <a:buFont typeface="Arial" panose="020B0604020202020204" pitchFamily="34" charset="0"/>
              <a:buChar char="•"/>
            </a:pPr>
            <a:endParaRPr lang="en-GB" altLang="en-US" sz="2800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31837" y="162384"/>
            <a:ext cx="10899775" cy="1213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558ED5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rgbClr val="1E82BB"/>
                </a:solidFill>
              </a:rPr>
              <a:t>This is how the story ends</a:t>
            </a:r>
            <a:endParaRPr lang="en-GB" sz="3600" b="1" dirty="0">
              <a:solidFill>
                <a:srgbClr val="1E82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1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0" y="2504596"/>
            <a:ext cx="9144000" cy="283722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r>
              <a:rPr lang="en-GB" sz="44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ＭＳ 明朝"/>
                <a:cs typeface="Trebuchet MS"/>
              </a:rPr>
              <a:t>Questions</a:t>
            </a:r>
            <a:endParaRPr lang="en-GB" sz="4400" b="1" dirty="0">
              <a:solidFill>
                <a:srgbClr val="000000"/>
              </a:solidFill>
              <a:latin typeface="Trebuchet MS" panose="020B0603020202020204" pitchFamily="34" charset="0"/>
              <a:ea typeface="ＭＳ 明朝"/>
              <a:cs typeface="Trebuchet M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624244"/>
            <a:ext cx="12192000" cy="950558"/>
          </a:xfrm>
          <a:prstGeom prst="rect">
            <a:avLst/>
          </a:prstGeom>
          <a:solidFill>
            <a:srgbClr val="5FBEB5">
              <a:alpha val="14000"/>
            </a:srgb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r>
              <a:rPr lang="en-GB" sz="2400" b="1" dirty="0">
                <a:latin typeface="Trebuchet MS"/>
                <a:cs typeface="Trebuchet MS"/>
              </a:rPr>
              <a:t>To ask questions during this event please search </a:t>
            </a:r>
            <a:r>
              <a:rPr lang="en-GB" sz="2400" b="1" dirty="0">
                <a:solidFill>
                  <a:srgbClr val="FF0000"/>
                </a:solidFill>
                <a:latin typeface="Trebuchet MS"/>
                <a:cs typeface="Trebuchet MS"/>
              </a:rPr>
              <a:t>Slido.com</a:t>
            </a:r>
            <a:r>
              <a:rPr lang="en-GB" sz="2400" b="1" dirty="0">
                <a:latin typeface="Trebuchet MS"/>
                <a:cs typeface="Trebuchet MS"/>
              </a:rPr>
              <a:t> into your web-browser and enter the code </a:t>
            </a:r>
            <a:r>
              <a:rPr lang="en-GB" sz="24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#FFL3</a:t>
            </a:r>
            <a:endParaRPr lang="en-GB" sz="2400" b="1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5136"/>
            <a:ext cx="12192000" cy="302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4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0" y="3337857"/>
            <a:ext cx="9144000" cy="247898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r>
              <a:rPr lang="en-GB" sz="4400" b="1" dirty="0">
                <a:latin typeface="Trebuchet MS"/>
                <a:ea typeface="ＭＳ 明朝"/>
                <a:cs typeface="Trebuchet MS"/>
              </a:rPr>
              <a:t>Thank you</a:t>
            </a:r>
          </a:p>
          <a:p>
            <a:pPr algn="ctr"/>
            <a:endParaRPr lang="en-GB" sz="2400" b="1" dirty="0">
              <a:latin typeface="Trebuchet MS"/>
              <a:ea typeface="ＭＳ 明朝"/>
              <a:cs typeface="Trebuchet MS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5136"/>
            <a:ext cx="12192000" cy="302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6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162384"/>
            <a:ext cx="10972800" cy="922395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solidFill>
                  <a:srgbClr val="169FDB"/>
                </a:solidFill>
              </a:rPr>
              <a:t>Speakers</a:t>
            </a:r>
            <a:endParaRPr lang="en-GB" sz="4400" b="1" dirty="0">
              <a:solidFill>
                <a:srgbClr val="169FDB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39764" y="1350635"/>
            <a:ext cx="24754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ＭＳ 明朝"/>
                <a:cs typeface="Trebuchet MS"/>
              </a:rPr>
              <a:t>Neil Meikle</a:t>
            </a:r>
          </a:p>
          <a:p>
            <a:pPr algn="ctr"/>
            <a:r>
              <a:rPr lang="en-GB" sz="20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ＭＳ 明朝"/>
                <a:cs typeface="Trebuchet MS"/>
              </a:rPr>
              <a:t>Aberdeen Standard Investment</a:t>
            </a:r>
            <a:endParaRPr lang="en-GB" sz="2000" b="1" dirty="0">
              <a:solidFill>
                <a:srgbClr val="000000"/>
              </a:solidFill>
              <a:latin typeface="Trebuchet MS" panose="020B0603020202020204" pitchFamily="34" charset="0"/>
              <a:ea typeface="ＭＳ 明朝"/>
              <a:cs typeface="Trebuchet M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33730"/>
            <a:ext cx="1913150" cy="102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678612" y="3647244"/>
            <a:ext cx="27475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ＭＳ 明朝"/>
                <a:cs typeface="Trebuchet MS"/>
              </a:rPr>
              <a:t>Ed Crockett</a:t>
            </a:r>
            <a:endParaRPr lang="en-GB" sz="2000" b="1" dirty="0">
              <a:solidFill>
                <a:srgbClr val="000000"/>
              </a:solidFill>
              <a:latin typeface="Trebuchet MS" panose="020B0603020202020204" pitchFamily="34" charset="0"/>
              <a:ea typeface="ＭＳ 明朝"/>
              <a:cs typeface="Trebuchet MS"/>
            </a:endParaRPr>
          </a:p>
          <a:p>
            <a:pPr algn="ctr"/>
            <a:r>
              <a:rPr lang="en-GB" sz="20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ＭＳ 明朝"/>
                <a:cs typeface="Trebuchet MS"/>
              </a:rPr>
              <a:t>Aberdeen Standard Investment</a:t>
            </a:r>
            <a:endParaRPr lang="en-GB" sz="2000" b="1" dirty="0">
              <a:solidFill>
                <a:srgbClr val="000000"/>
              </a:solidFill>
              <a:latin typeface="Trebuchet MS" panose="020B0603020202020204" pitchFamily="34" charset="0"/>
              <a:ea typeface="ＭＳ 明朝"/>
              <a:cs typeface="Trebuchet M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42903" y="1362393"/>
            <a:ext cx="2761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ＭＳ 明朝"/>
                <a:cs typeface="Trebuchet MS"/>
              </a:rPr>
              <a:t>Alex Moss</a:t>
            </a:r>
            <a:endParaRPr lang="en-GB" sz="2000" b="1" dirty="0">
              <a:solidFill>
                <a:srgbClr val="000000"/>
              </a:solidFill>
              <a:latin typeface="Trebuchet MS" panose="020B0603020202020204" pitchFamily="34" charset="0"/>
              <a:ea typeface="ＭＳ 明朝"/>
              <a:cs typeface="Trebuchet MS"/>
            </a:endParaRPr>
          </a:p>
          <a:p>
            <a:pPr algn="ctr"/>
            <a:r>
              <a:rPr lang="en-GB" sz="20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ＭＳ 明朝"/>
                <a:cs typeface="Trebuchet MS"/>
              </a:rPr>
              <a:t>Cass Business School</a:t>
            </a:r>
            <a:endParaRPr lang="en-GB" sz="2000" b="1" dirty="0">
              <a:solidFill>
                <a:srgbClr val="000000"/>
              </a:solidFill>
              <a:latin typeface="Trebuchet MS" panose="020B0603020202020204" pitchFamily="34" charset="0"/>
              <a:ea typeface="ＭＳ 明朝"/>
              <a:cs typeface="Trebuchet MS"/>
            </a:endParaRPr>
          </a:p>
        </p:txBody>
      </p:sp>
      <p:sp>
        <p:nvSpPr>
          <p:cNvPr id="3" name="AutoShape 2" descr="Image result for alex moss, cass"/>
          <p:cNvSpPr>
            <a:spLocks noChangeAspect="1" noChangeArrowheads="1"/>
          </p:cNvSpPr>
          <p:nvPr/>
        </p:nvSpPr>
        <p:spPr bwMode="auto">
          <a:xfrm>
            <a:off x="155575" y="-1257300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98"/>
          <a:stretch/>
        </p:blipFill>
        <p:spPr>
          <a:xfrm>
            <a:off x="1027112" y="1303452"/>
            <a:ext cx="1515791" cy="1985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8247017" y="3718520"/>
            <a:ext cx="24682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ＭＳ 明朝"/>
                <a:cs typeface="Trebuchet MS"/>
              </a:rPr>
              <a:t>Andrew Boyce</a:t>
            </a:r>
            <a:endParaRPr lang="en-GB" sz="2000" b="1" dirty="0">
              <a:solidFill>
                <a:srgbClr val="000000"/>
              </a:solidFill>
              <a:latin typeface="Trebuchet MS" panose="020B0603020202020204" pitchFamily="34" charset="0"/>
              <a:ea typeface="ＭＳ 明朝"/>
              <a:cs typeface="Trebuchet MS"/>
            </a:endParaRPr>
          </a:p>
          <a:p>
            <a:pPr algn="ctr"/>
            <a:r>
              <a:rPr lang="en-GB" sz="20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ＭＳ 明朝"/>
                <a:cs typeface="Trebuchet MS"/>
              </a:rPr>
              <a:t>Carey Olsen</a:t>
            </a:r>
            <a:endParaRPr lang="en-GB" sz="2000" b="1" dirty="0">
              <a:solidFill>
                <a:srgbClr val="000000"/>
              </a:solidFill>
              <a:latin typeface="Trebuchet MS" panose="020B0603020202020204" pitchFamily="34" charset="0"/>
              <a:ea typeface="ＭＳ 明朝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0" r="6622"/>
          <a:stretch/>
        </p:blipFill>
        <p:spPr>
          <a:xfrm>
            <a:off x="6740434" y="1303452"/>
            <a:ext cx="1499330" cy="2108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5" r="7984"/>
          <a:stretch/>
        </p:blipFill>
        <p:spPr>
          <a:xfrm>
            <a:off x="6740434" y="3718520"/>
            <a:ext cx="1506583" cy="2042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12" r="15580" b="15537"/>
          <a:stretch/>
        </p:blipFill>
        <p:spPr bwMode="auto">
          <a:xfrm>
            <a:off x="1027112" y="3735994"/>
            <a:ext cx="1515292" cy="2025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02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0" y="3208303"/>
            <a:ext cx="9144000" cy="283722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r>
              <a:rPr lang="en-US" sz="3200" b="1" dirty="0">
                <a:latin typeface="Trebuchet MS" panose="020B0603020202020204" pitchFamily="34" charset="0"/>
              </a:rPr>
              <a:t>Alex Moss</a:t>
            </a:r>
          </a:p>
          <a:p>
            <a:pPr algn="ctr"/>
            <a:r>
              <a:rPr lang="en-US" sz="3200" dirty="0">
                <a:latin typeface="Trebuchet MS" panose="020B0603020202020204" pitchFamily="34" charset="0"/>
              </a:rPr>
              <a:t>Director, Real Estate Research Centre</a:t>
            </a:r>
          </a:p>
          <a:p>
            <a:pPr algn="ctr"/>
            <a:r>
              <a:rPr lang="en-US" sz="3200" dirty="0">
                <a:solidFill>
                  <a:srgbClr val="000000"/>
                </a:solidFill>
                <a:latin typeface="Trebuchet MS" panose="020B0603020202020204" pitchFamily="34" charset="0"/>
                <a:ea typeface="ＭＳ 明朝"/>
                <a:cs typeface="Trebuchet MS"/>
              </a:rPr>
              <a:t>Cass Business School</a:t>
            </a:r>
          </a:p>
          <a:p>
            <a:pPr algn="ctr"/>
            <a:r>
              <a:rPr lang="en-US" sz="3200" dirty="0">
                <a:solidFill>
                  <a:srgbClr val="000000"/>
                </a:solidFill>
                <a:latin typeface="Trebuchet MS" panose="020B0603020202020204" pitchFamily="34" charset="0"/>
                <a:ea typeface="ＭＳ 明朝"/>
                <a:cs typeface="Trebuchet MS"/>
                <a:hlinkClick r:id="rId2"/>
              </a:rPr>
              <a:t>Alex.moss.1@city.ac.uk</a:t>
            </a:r>
            <a:endParaRPr lang="en-US" sz="3200" dirty="0">
              <a:solidFill>
                <a:srgbClr val="000000"/>
              </a:solidFill>
              <a:latin typeface="Trebuchet MS" panose="020B0603020202020204" pitchFamily="34" charset="0"/>
              <a:ea typeface="ＭＳ 明朝"/>
              <a:cs typeface="Trebuchet MS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5136"/>
            <a:ext cx="12192000" cy="302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5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8813" y="1235692"/>
            <a:ext cx="1141851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Launched in Q4 2018, the</a:t>
            </a:r>
            <a:r>
              <a:rPr lang="en-GB" b="1" dirty="0"/>
              <a:t> </a:t>
            </a:r>
            <a:r>
              <a:rPr lang="en-GB" dirty="0"/>
              <a:t>Centre’s purpose is to provide a dynamic link between the academic community and practitioners involved in real estate.</a:t>
            </a:r>
          </a:p>
          <a:p>
            <a:endParaRPr lang="en-GB" dirty="0"/>
          </a:p>
          <a:p>
            <a:r>
              <a:rPr lang="en-GB" b="1" dirty="0"/>
              <a:t>Key objectives: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Produce reports on a commissioned and ad hoc basis on under-researched areas of industry interest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Host events on topical issues for the 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Facilitate the production of academic papers for  publication in journal and conferences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Offer dedicated Executive Education courses for industry practitioners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Funding is via sponsorship from industry partners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dirty="0">
                <a:solidFill>
                  <a:srgbClr val="FF0000"/>
                </a:solidFill>
              </a:rPr>
              <a:t>Sign up to the mailing list on the website to receive details of forthcoming events</a:t>
            </a:r>
          </a:p>
          <a:p>
            <a:r>
              <a:rPr lang="en-GB" dirty="0">
                <a:hlinkClick r:id="rId2"/>
              </a:rPr>
              <a:t>https://www.cass.city.ac.uk/faculties-and-research/centres/real-estate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41066" y="469338"/>
            <a:ext cx="9144000" cy="96295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r>
              <a:rPr lang="en-GB" sz="3200" b="1" dirty="0">
                <a:solidFill>
                  <a:srgbClr val="000000"/>
                </a:solidFill>
                <a:latin typeface="Trebuchet MS" panose="020B0603020202020204" pitchFamily="34" charset="0"/>
                <a:ea typeface="ＭＳ 明朝"/>
                <a:cs typeface="Trebuchet MS"/>
              </a:rPr>
              <a:t>Cass Real Estate Research Centre</a:t>
            </a:r>
          </a:p>
          <a:p>
            <a:pPr algn="ctr"/>
            <a:r>
              <a:rPr lang="en-GB" sz="1600" b="1" dirty="0">
                <a:solidFill>
                  <a:srgbClr val="000000"/>
                </a:solidFill>
                <a:latin typeface="Trebuchet MS" panose="020B0603020202020204" pitchFamily="34" charset="0"/>
                <a:ea typeface="ＭＳ 明朝"/>
                <a:cs typeface="Trebuchet MS"/>
              </a:rPr>
              <a:t>Building the bridge between theory and practice</a:t>
            </a:r>
          </a:p>
          <a:p>
            <a:pPr algn="ctr"/>
            <a:endParaRPr lang="en-GB" sz="1600" b="1" dirty="0">
              <a:solidFill>
                <a:srgbClr val="000000"/>
              </a:solidFill>
              <a:latin typeface="Trebuchet MS" panose="020B0603020202020204" pitchFamily="34" charset="0"/>
              <a:ea typeface="ＭＳ 明朝"/>
              <a:cs typeface="Trebuchet MS"/>
            </a:endParaRPr>
          </a:p>
          <a:p>
            <a:pPr algn="ctr"/>
            <a:endParaRPr lang="en-GB" sz="3200" b="1" dirty="0">
              <a:solidFill>
                <a:srgbClr val="000000"/>
              </a:solidFill>
              <a:latin typeface="Trebuchet MS" panose="020B0603020202020204" pitchFamily="34" charset="0"/>
              <a:ea typeface="ＭＳ 明朝"/>
              <a:cs typeface="Trebuchet MS"/>
            </a:endParaRPr>
          </a:p>
        </p:txBody>
      </p:sp>
      <p:pic>
        <p:nvPicPr>
          <p:cNvPr id="2051" name="Picture 3" descr="C:\Users\alex\Dropbox\CASS\REAL ESTATE RESEARCH CENTRE\SPONSOR LOGOS\RCA_Logo_OFFICIAL_highres_notag_noTM (2)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018" y="5397628"/>
            <a:ext cx="3656704" cy="41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lex\Dropbox\CASS\REAL ESTATE RESEARCH CENTRE\SPONSOR LOGOS\RF-Logo-Positive-Tagline_2000px (2)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730" y="5198141"/>
            <a:ext cx="4046981" cy="78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98080" y="6020554"/>
            <a:ext cx="4579243" cy="6971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731254" y="6190353"/>
            <a:ext cx="2144445" cy="4807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20" y="4826797"/>
            <a:ext cx="2031203" cy="203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9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0" y="3222170"/>
            <a:ext cx="9144000" cy="26915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r>
              <a:rPr lang="en-GB" sz="32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ＭＳ 明朝"/>
                <a:cs typeface="Trebuchet MS"/>
              </a:rPr>
              <a:t>Ed Crockett</a:t>
            </a:r>
            <a:endParaRPr lang="en-GB" sz="3200" b="1" dirty="0">
              <a:solidFill>
                <a:srgbClr val="000000"/>
              </a:solidFill>
              <a:latin typeface="Trebuchet MS" panose="020B0603020202020204" pitchFamily="34" charset="0"/>
              <a:ea typeface="ＭＳ 明朝"/>
              <a:cs typeface="Trebuchet MS"/>
            </a:endParaRPr>
          </a:p>
          <a:p>
            <a:pPr algn="ctr"/>
            <a:r>
              <a:rPr lang="en-GB" sz="32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ＭＳ 明朝"/>
                <a:cs typeface="Trebuchet MS"/>
              </a:rPr>
              <a:t>Head of UK Residential Investment</a:t>
            </a:r>
            <a:endParaRPr lang="en-GB" sz="3200" b="1" dirty="0" smtClean="0">
              <a:solidFill>
                <a:srgbClr val="000000"/>
              </a:solidFill>
              <a:latin typeface="Trebuchet MS" panose="020B0603020202020204" pitchFamily="34" charset="0"/>
              <a:ea typeface="ＭＳ 明朝"/>
              <a:cs typeface="Trebuchet MS"/>
            </a:endParaRPr>
          </a:p>
          <a:p>
            <a:pPr algn="ctr"/>
            <a:r>
              <a:rPr lang="en-GB" sz="32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ＭＳ 明朝"/>
                <a:cs typeface="Trebuchet MS"/>
              </a:rPr>
              <a:t>Aberdeen Standard Investment</a:t>
            </a:r>
          </a:p>
          <a:p>
            <a:pPr algn="ctr"/>
            <a:endParaRPr lang="en-GB" sz="3200" b="1" dirty="0">
              <a:solidFill>
                <a:srgbClr val="000000"/>
              </a:solidFill>
              <a:latin typeface="Trebuchet MS" panose="020B0603020202020204" pitchFamily="34" charset="0"/>
              <a:ea typeface="ＭＳ 明朝"/>
              <a:cs typeface="Trebuchet MS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5136"/>
            <a:ext cx="12192000" cy="302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5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5136"/>
            <a:ext cx="12192000" cy="3027035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0" y="3222170"/>
            <a:ext cx="9144000" cy="26915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r>
              <a:rPr lang="en-GB" sz="32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ＭＳ 明朝"/>
                <a:cs typeface="Trebuchet MS"/>
              </a:rPr>
              <a:t>Neil Meikle</a:t>
            </a:r>
          </a:p>
          <a:p>
            <a:pPr algn="ctr"/>
            <a:r>
              <a:rPr lang="en-GB" sz="32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ＭＳ 明朝"/>
                <a:cs typeface="Trebuchet MS"/>
              </a:rPr>
              <a:t>Head of Product Strategy</a:t>
            </a:r>
          </a:p>
          <a:p>
            <a:pPr algn="ctr"/>
            <a:r>
              <a:rPr lang="en-GB" sz="32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ＭＳ 明朝"/>
                <a:cs typeface="Trebuchet MS"/>
              </a:rPr>
              <a:t>Aberdeen Standard Investment</a:t>
            </a:r>
          </a:p>
          <a:p>
            <a:pPr algn="ctr"/>
            <a:endParaRPr lang="en-GB" sz="3200" b="1" dirty="0">
              <a:solidFill>
                <a:srgbClr val="000000"/>
              </a:solidFill>
              <a:latin typeface="Trebuchet MS" panose="020B0603020202020204" pitchFamily="34" charset="0"/>
              <a:ea typeface="ＭＳ 明朝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7825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678" y="274640"/>
            <a:ext cx="10850721" cy="1101723"/>
          </a:xfrm>
        </p:spPr>
        <p:txBody>
          <a:bodyPr>
            <a:normAutofit/>
          </a:bodyPr>
          <a:lstStyle/>
          <a:p>
            <a:r>
              <a:rPr lang="en-GB" sz="4400" b="1" dirty="0"/>
              <a:t>What is a </a:t>
            </a:r>
            <a:r>
              <a:rPr lang="en-GB" sz="4400" b="1" dirty="0" smtClean="0"/>
              <a:t>Real Estate </a:t>
            </a:r>
            <a:r>
              <a:rPr lang="en-GB" sz="4400" b="1" dirty="0"/>
              <a:t>Fund?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679" y="2690942"/>
            <a:ext cx="10728642" cy="1445623"/>
          </a:xfrm>
        </p:spPr>
        <p:txBody>
          <a:bodyPr>
            <a:noAutofit/>
          </a:bodyPr>
          <a:lstStyle/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4000" dirty="0"/>
              <a:t>“A Fund is when </a:t>
            </a:r>
            <a:r>
              <a:rPr lang="en-GB" sz="4000" dirty="0">
                <a:solidFill>
                  <a:srgbClr val="558ED5"/>
                </a:solidFill>
              </a:rPr>
              <a:t>multiple clients </a:t>
            </a:r>
            <a:r>
              <a:rPr lang="en-GB" sz="4000" dirty="0"/>
              <a:t>pool in a structure to invest in </a:t>
            </a:r>
            <a:r>
              <a:rPr lang="en-GB" sz="4000" dirty="0">
                <a:solidFill>
                  <a:srgbClr val="558ED5"/>
                </a:solidFill>
              </a:rPr>
              <a:t>multiple assets</a:t>
            </a:r>
            <a:r>
              <a:rPr lang="en-GB" sz="4000" dirty="0"/>
              <a:t>”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425851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3825" y="3225720"/>
            <a:ext cx="11991975" cy="150820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r>
              <a:rPr lang="en-US" sz="4000" b="1" dirty="0" smtClean="0">
                <a:latin typeface="Trebuchet MS" panose="020B0603020202020204" pitchFamily="34" charset="0"/>
              </a:rPr>
              <a:t>Poll Question:</a:t>
            </a:r>
            <a:br>
              <a:rPr lang="en-US" sz="4000" b="1" dirty="0" smtClean="0">
                <a:latin typeface="Trebuchet MS" panose="020B0603020202020204" pitchFamily="34" charset="0"/>
              </a:rPr>
            </a:br>
            <a:r>
              <a:rPr lang="en-GB" sz="2800" b="1" dirty="0">
                <a:latin typeface="Trebuchet MS" panose="020B0603020202020204" pitchFamily="34" charset="0"/>
              </a:rPr>
              <a:t>When developing a Fund what is the most important element to consider?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5136"/>
            <a:ext cx="12192000" cy="3027035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4584014"/>
            <a:ext cx="10658474" cy="205774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Trebuchet MS" panose="020B0603020202020204" pitchFamily="34" charset="0"/>
                <a:ea typeface="ＭＳ 明朝"/>
                <a:cs typeface="Trebuchet MS"/>
              </a:rPr>
              <a:t>To </a:t>
            </a:r>
            <a:r>
              <a:rPr lang="en-GB" b="1" dirty="0" smtClean="0">
                <a:solidFill>
                  <a:srgbClr val="002060"/>
                </a:solidFill>
                <a:latin typeface="Trebuchet MS" panose="020B0603020202020204" pitchFamily="34" charset="0"/>
                <a:ea typeface="ＭＳ 明朝"/>
                <a:cs typeface="Trebuchet MS"/>
              </a:rPr>
              <a:t>answer this poll please </a:t>
            </a:r>
            <a:r>
              <a:rPr lang="en-GB" b="1" dirty="0">
                <a:solidFill>
                  <a:srgbClr val="002060"/>
                </a:solidFill>
                <a:latin typeface="Trebuchet MS" panose="020B0603020202020204" pitchFamily="34" charset="0"/>
                <a:ea typeface="ＭＳ 明朝"/>
                <a:cs typeface="Trebuchet MS"/>
              </a:rPr>
              <a:t>search </a:t>
            </a:r>
            <a:r>
              <a:rPr lang="en-GB" b="1" dirty="0">
                <a:solidFill>
                  <a:srgbClr val="FF0000"/>
                </a:solidFill>
                <a:latin typeface="Trebuchet MS" panose="020B0603020202020204" pitchFamily="34" charset="0"/>
                <a:ea typeface="ＭＳ 明朝"/>
                <a:cs typeface="Trebuchet MS"/>
              </a:rPr>
              <a:t>Slido.com</a:t>
            </a:r>
            <a:r>
              <a:rPr lang="en-GB" b="1" dirty="0">
                <a:solidFill>
                  <a:srgbClr val="002060"/>
                </a:solidFill>
                <a:latin typeface="Trebuchet MS" panose="020B0603020202020204" pitchFamily="34" charset="0"/>
                <a:ea typeface="ＭＳ 明朝"/>
                <a:cs typeface="Trebuchet MS"/>
              </a:rPr>
              <a:t> </a:t>
            </a:r>
            <a:r>
              <a:rPr lang="en-GB" b="1" dirty="0" smtClean="0">
                <a:solidFill>
                  <a:srgbClr val="002060"/>
                </a:solidFill>
                <a:latin typeface="Trebuchet MS" panose="020B0603020202020204" pitchFamily="34" charset="0"/>
                <a:ea typeface="ＭＳ 明朝"/>
                <a:cs typeface="Trebuchet MS"/>
              </a:rPr>
              <a:t>in </a:t>
            </a:r>
            <a:r>
              <a:rPr lang="en-GB" b="1" dirty="0">
                <a:solidFill>
                  <a:srgbClr val="002060"/>
                </a:solidFill>
                <a:latin typeface="Trebuchet MS" panose="020B0603020202020204" pitchFamily="34" charset="0"/>
                <a:ea typeface="ＭＳ 明朝"/>
                <a:cs typeface="Trebuchet MS"/>
              </a:rPr>
              <a:t>your web-browser and enter the code </a:t>
            </a:r>
            <a:r>
              <a:rPr lang="en-GB" b="1" dirty="0" smtClean="0">
                <a:solidFill>
                  <a:srgbClr val="002060"/>
                </a:solidFill>
                <a:latin typeface="Trebuchet MS" panose="020B0603020202020204" pitchFamily="34" charset="0"/>
                <a:ea typeface="ＭＳ 明朝"/>
                <a:cs typeface="Trebuchet MS"/>
              </a:rPr>
              <a:t>below:</a:t>
            </a:r>
            <a:endParaRPr lang="en-GB" sz="1600" b="1" dirty="0">
              <a:solidFill>
                <a:srgbClr val="002060"/>
              </a:solidFill>
              <a:latin typeface="Trebuchet MS" panose="020B0603020202020204" pitchFamily="34" charset="0"/>
              <a:ea typeface="ＭＳ 明朝"/>
              <a:cs typeface="Trebuchet MS"/>
            </a:endParaRPr>
          </a:p>
          <a:p>
            <a:pPr algn="ctr"/>
            <a:endParaRPr lang="en-GB" sz="1600" dirty="0">
              <a:solidFill>
                <a:srgbClr val="002060"/>
              </a:solidFill>
              <a:latin typeface="Trebuchet MS" panose="020B0603020202020204" pitchFamily="34" charset="0"/>
              <a:ea typeface="ＭＳ 明朝"/>
              <a:cs typeface="Trebuchet MS"/>
            </a:endParaRPr>
          </a:p>
          <a:p>
            <a:pPr algn="ctr"/>
            <a:r>
              <a:rPr lang="en-GB" sz="2800" b="1" dirty="0">
                <a:solidFill>
                  <a:srgbClr val="002060"/>
                </a:solidFill>
                <a:latin typeface="Trebuchet MS" panose="020B0603020202020204" pitchFamily="34" charset="0"/>
                <a:ea typeface="ＭＳ 明朝"/>
                <a:cs typeface="Trebuchet MS"/>
              </a:rPr>
              <a:t>Slido.com</a:t>
            </a:r>
          </a:p>
          <a:p>
            <a:pPr algn="ctr"/>
            <a:r>
              <a:rPr lang="en-GB" sz="2800" b="1" dirty="0">
                <a:solidFill>
                  <a:srgbClr val="FF0000"/>
                </a:solidFill>
                <a:latin typeface="Trebuchet MS" panose="020B0603020202020204" pitchFamily="34" charset="0"/>
                <a:ea typeface="ＭＳ 明朝"/>
                <a:cs typeface="Trebuchet MS"/>
              </a:rPr>
              <a:t>Ref</a:t>
            </a:r>
            <a:r>
              <a:rPr lang="en-GB" sz="2800" b="1" dirty="0" smtClean="0">
                <a:solidFill>
                  <a:srgbClr val="FF0000"/>
                </a:solidFill>
                <a:latin typeface="Trebuchet MS" panose="020B0603020202020204" pitchFamily="34" charset="0"/>
                <a:ea typeface="ＭＳ 明朝"/>
                <a:cs typeface="Trebuchet MS"/>
              </a:rPr>
              <a:t>:#FFL3</a:t>
            </a:r>
            <a:endParaRPr lang="en-GB" sz="1200" dirty="0" smtClean="0">
              <a:solidFill>
                <a:srgbClr val="002060"/>
              </a:solidFill>
              <a:latin typeface="Trebuchet MS" panose="020B0603020202020204" pitchFamily="34" charset="0"/>
              <a:ea typeface="ＭＳ 明朝"/>
              <a:cs typeface="Trebuchet MS"/>
            </a:endParaRPr>
          </a:p>
          <a:p>
            <a:pPr algn="ctr"/>
            <a:endParaRPr lang="en-GB" sz="1600" b="1" dirty="0">
              <a:solidFill>
                <a:srgbClr val="000000"/>
              </a:solidFill>
              <a:latin typeface="Trebuchet MS" panose="020B0603020202020204" pitchFamily="34" charset="0"/>
              <a:ea typeface="ＭＳ 明朝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6162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EF_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AREF_powerpoint</Template>
  <TotalTime>16710</TotalTime>
  <Words>1118</Words>
  <Application>Microsoft Office PowerPoint</Application>
  <PresentationFormat>Widescreen</PresentationFormat>
  <Paragraphs>182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SimSun</vt:lpstr>
      <vt:lpstr>Arial</vt:lpstr>
      <vt:lpstr>Calibri</vt:lpstr>
      <vt:lpstr>Cordia New</vt:lpstr>
      <vt:lpstr>Courier New</vt:lpstr>
      <vt:lpstr>ＭＳ 明朝</vt:lpstr>
      <vt:lpstr>Trebuchet MS</vt:lpstr>
      <vt:lpstr>Wingdings</vt:lpstr>
      <vt:lpstr>AREF_powerpoint</vt:lpstr>
      <vt:lpstr>PowerPoint Presentation</vt:lpstr>
      <vt:lpstr>PowerPoint Presentation</vt:lpstr>
      <vt:lpstr>Speakers</vt:lpstr>
      <vt:lpstr>PowerPoint Presentation</vt:lpstr>
      <vt:lpstr>PowerPoint Presentation</vt:lpstr>
      <vt:lpstr>PowerPoint Presentation</vt:lpstr>
      <vt:lpstr>PowerPoint Presentation</vt:lpstr>
      <vt:lpstr>What is a Real Estate Fund?</vt:lpstr>
      <vt:lpstr>PowerPoint Presentation</vt:lpstr>
      <vt:lpstr>The most important thing to consider when launching a fund?</vt:lpstr>
      <vt:lpstr>What’s does the client focus on when investing in a fund? </vt:lpstr>
      <vt:lpstr>What we aim to deliver</vt:lpstr>
      <vt:lpstr>Profitable funds share a common set of attributes</vt:lpstr>
      <vt:lpstr>Product Features</vt:lpstr>
      <vt:lpstr>The Product Creation Lifecycle</vt:lpstr>
      <vt:lpstr>Case study: Aberdeen Standard Pan European Residential Property Fund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Launch – what do we need to think of?</vt:lpstr>
      <vt:lpstr>Deploying Capital – what do we need to think of?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 dolor sit amet consectetuer adipiscing elit</dc:title>
  <dc:creator>SBryson;cwhyte@aref.org.uk</dc:creator>
  <cp:lastModifiedBy>AREF Eve Holloway</cp:lastModifiedBy>
  <cp:revision>310</cp:revision>
  <cp:lastPrinted>2019-08-20T16:34:06Z</cp:lastPrinted>
  <dcterms:created xsi:type="dcterms:W3CDTF">2012-05-29T10:08:39Z</dcterms:created>
  <dcterms:modified xsi:type="dcterms:W3CDTF">2019-08-21T10:57:19Z</dcterms:modified>
</cp:coreProperties>
</file>